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Override ContentType="application/vnd.openxmlformats-officedocument.custom-properties+xml" PartName="/docProps/custom.xml"/>
</Types>
</file>

<file path=_rels/.rels><?xml version="1.0" encoding="UTF-8" standalone="yes" ?><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Classic" charset="1" panose="00000500000000000000"/>
      <p:regular r:id="rId21"/>
    </p:embeddedFont>
    <p:embeddedFont>
      <p:font typeface="Montserrat Classic Bold" charset="1" panose="00000800000000000000"/>
      <p:regular r:id="rId22"/>
    </p:embeddedFont>
    <p:embeddedFont>
      <p:font typeface="Montserrat" charset="1" panose="00000500000000000000"/>
      <p:regular r:id="rId23"/>
    </p:embeddedFont>
    <p:embeddedFont>
      <p:font typeface="Montserrat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27.jpeg" Type="http://schemas.openxmlformats.org/officeDocument/2006/relationships/image"/><Relationship Id="rId5"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jpeg" Type="http://schemas.openxmlformats.org/officeDocument/2006/relationships/image"/><Relationship Id="rId4" Target="../media/VAGbasoJltI.mp4" Type="http://schemas.openxmlformats.org/officeDocument/2006/relationships/video"/><Relationship Id="rId5" Target="../media/VAGbasoJltI.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28.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36.png" Type="http://schemas.openxmlformats.org/officeDocument/2006/relationships/image"/><Relationship Id="rId12" Target="../media/image17.png" Type="http://schemas.openxmlformats.org/officeDocument/2006/relationships/image"/><Relationship Id="rId13" Target="../media/image8.png" Type="http://schemas.openxmlformats.org/officeDocument/2006/relationships/image"/><Relationship Id="rId14" Target="../media/image37.png" Type="http://schemas.openxmlformats.org/officeDocument/2006/relationships/image"/><Relationship Id="rId15" Target="../media/image16.png" Type="http://schemas.openxmlformats.org/officeDocument/2006/relationships/image"/><Relationship Id="rId16" Target="../media/image19.png" Type="http://schemas.openxmlformats.org/officeDocument/2006/relationships/image"/><Relationship Id="rId17" Target="../media/image38.png" Type="http://schemas.openxmlformats.org/officeDocument/2006/relationships/image"/><Relationship Id="rId18" Target="../media/image20.png" Type="http://schemas.openxmlformats.org/officeDocument/2006/relationships/image"/><Relationship Id="rId19" Target="../media/image39.png" Type="http://schemas.openxmlformats.org/officeDocument/2006/relationships/image"/><Relationship Id="rId2" Target="../media/image1.jpeg" Type="http://schemas.openxmlformats.org/officeDocument/2006/relationships/image"/><Relationship Id="rId20" Target="../media/image12.png" Type="http://schemas.openxmlformats.org/officeDocument/2006/relationships/image"/><Relationship Id="rId21" Target="../media/image40.png" Type="http://schemas.openxmlformats.org/officeDocument/2006/relationships/image"/><Relationship Id="rId3" Target="../media/image9.png" Type="http://schemas.openxmlformats.org/officeDocument/2006/relationships/image"/><Relationship Id="rId4" Target="../media/image28.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25.png" Type="http://schemas.openxmlformats.org/officeDocument/2006/relationships/image"/><Relationship Id="rId9"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3.jpe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Freeform 6" id="6"/>
          <p:cNvSpPr/>
          <p:nvPr/>
        </p:nvSpPr>
        <p:spPr>
          <a:xfrm flipH="false" flipV="false" rot="0">
            <a:off x="8938823" y="1602263"/>
            <a:ext cx="8320477" cy="11093969"/>
          </a:xfrm>
          <a:custGeom>
            <a:avLst/>
            <a:gdLst/>
            <a:ahLst/>
            <a:cxnLst/>
            <a:rect r="r" b="b" t="t" l="l"/>
            <a:pathLst>
              <a:path h="11093969" w="8320477">
                <a:moveTo>
                  <a:pt x="0" y="0"/>
                </a:moveTo>
                <a:lnTo>
                  <a:pt x="8320477" y="0"/>
                </a:lnTo>
                <a:lnTo>
                  <a:pt x="8320477" y="11093968"/>
                </a:lnTo>
                <a:lnTo>
                  <a:pt x="0" y="11093968"/>
                </a:lnTo>
                <a:lnTo>
                  <a:pt x="0" y="0"/>
                </a:lnTo>
                <a:close/>
              </a:path>
            </a:pathLst>
          </a:custGeom>
          <a:blipFill>
            <a:blip r:embed="rId3"/>
            <a:stretch>
              <a:fillRect l="0" t="0" r="0" b="0"/>
            </a:stretch>
          </a:blipFill>
        </p:spPr>
      </p:sp>
      <p:sp>
        <p:nvSpPr>
          <p:cNvPr name="Freeform 7" id="7"/>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8" id="8"/>
          <p:cNvSpPr/>
          <p:nvPr/>
        </p:nvSpPr>
        <p:spPr>
          <a:xfrm flipH="false" flipV="false" rot="0">
            <a:off x="8383173" y="292042"/>
            <a:ext cx="3280331" cy="3284437"/>
          </a:xfrm>
          <a:custGeom>
            <a:avLst/>
            <a:gdLst/>
            <a:ahLst/>
            <a:cxnLst/>
            <a:rect r="r" b="b" t="t" l="l"/>
            <a:pathLst>
              <a:path h="3284437" w="3280331">
                <a:moveTo>
                  <a:pt x="0" y="0"/>
                </a:moveTo>
                <a:lnTo>
                  <a:pt x="3280331" y="0"/>
                </a:lnTo>
                <a:lnTo>
                  <a:pt x="3280331" y="3284437"/>
                </a:lnTo>
                <a:lnTo>
                  <a:pt x="0" y="3284437"/>
                </a:lnTo>
                <a:lnTo>
                  <a:pt x="0" y="0"/>
                </a:lnTo>
                <a:close/>
              </a:path>
            </a:pathLst>
          </a:custGeom>
          <a:blipFill>
            <a:blip r:embed="rId5"/>
            <a:stretch>
              <a:fillRect l="0" t="0" r="0" b="0"/>
            </a:stretch>
          </a:blipFill>
        </p:spPr>
      </p:sp>
      <p:sp>
        <p:nvSpPr>
          <p:cNvPr name="Freeform 9" id="9"/>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6"/>
            <a:stretch>
              <a:fillRect l="-236784" t="-125652" r="0" b="0"/>
            </a:stretch>
          </a:blipFill>
        </p:spPr>
      </p:sp>
      <p:sp>
        <p:nvSpPr>
          <p:cNvPr name="TextBox 10" id="10"/>
          <p:cNvSpPr txBox="true"/>
          <p:nvPr/>
        </p:nvSpPr>
        <p:spPr>
          <a:xfrm rot="0">
            <a:off x="2864789" y="7659336"/>
            <a:ext cx="5737934" cy="895877"/>
          </a:xfrm>
          <a:prstGeom prst="rect">
            <a:avLst/>
          </a:prstGeom>
        </p:spPr>
        <p:txBody>
          <a:bodyPr anchor="t" rtlCol="false" tIns="0" lIns="0" bIns="0" rIns="0">
            <a:spAutoFit/>
          </a:bodyPr>
          <a:lstStyle/>
          <a:p>
            <a:pPr algn="l">
              <a:lnSpc>
                <a:spcPts val="3645"/>
              </a:lnSpc>
            </a:pPr>
            <a:r>
              <a:rPr lang="en-US" sz="2604">
                <a:solidFill>
                  <a:srgbClr val="FFFFFF"/>
                </a:solidFill>
                <a:latin typeface="Montserrat Classic"/>
                <a:ea typeface="Montserrat Classic"/>
                <a:cs typeface="Montserrat Classic"/>
                <a:sym typeface="Montserrat Classic"/>
              </a:rPr>
              <a:t>réalisé par:</a:t>
            </a:r>
          </a:p>
          <a:p>
            <a:pPr algn="l">
              <a:lnSpc>
                <a:spcPts val="3645"/>
              </a:lnSpc>
            </a:pPr>
            <a:r>
              <a:rPr lang="en-US" sz="2604">
                <a:solidFill>
                  <a:srgbClr val="FFFFFF"/>
                </a:solidFill>
                <a:latin typeface="Montserrat Classic"/>
                <a:ea typeface="Montserrat Classic"/>
                <a:cs typeface="Montserrat Classic"/>
                <a:sym typeface="Montserrat Classic"/>
              </a:rPr>
              <a:t>Mohamed amine karmous</a:t>
            </a:r>
          </a:p>
        </p:txBody>
      </p:sp>
      <p:sp>
        <p:nvSpPr>
          <p:cNvPr name="TextBox 11" id="11"/>
          <p:cNvSpPr txBox="true"/>
          <p:nvPr/>
        </p:nvSpPr>
        <p:spPr>
          <a:xfrm rot="0">
            <a:off x="1901751" y="4122472"/>
            <a:ext cx="7037073" cy="2547344"/>
          </a:xfrm>
          <a:prstGeom prst="rect">
            <a:avLst/>
          </a:prstGeom>
        </p:spPr>
        <p:txBody>
          <a:bodyPr anchor="t" rtlCol="false" tIns="0" lIns="0" bIns="0" rIns="0">
            <a:spAutoFit/>
          </a:bodyPr>
          <a:lstStyle/>
          <a:p>
            <a:pPr algn="ctr" marL="0" indent="0" lvl="0">
              <a:lnSpc>
                <a:spcPts val="10270"/>
              </a:lnSpc>
            </a:pPr>
            <a:r>
              <a:rPr lang="en-US" b="true" sz="7335">
                <a:solidFill>
                  <a:srgbClr val="FFFFFF"/>
                </a:solidFill>
                <a:latin typeface="Montserrat Classic Bold"/>
                <a:ea typeface="Montserrat Classic Bold"/>
                <a:cs typeface="Montserrat Classic Bold"/>
                <a:sym typeface="Montserrat Classic Bold"/>
              </a:rPr>
              <a:t>Amine rag pdf chatbot </a:t>
            </a:r>
          </a:p>
        </p:txBody>
      </p:sp>
      <p:sp>
        <p:nvSpPr>
          <p:cNvPr name="TextBox 12" id="12"/>
          <p:cNvSpPr txBox="true"/>
          <p:nvPr/>
        </p:nvSpPr>
        <p:spPr>
          <a:xfrm rot="0">
            <a:off x="2948993" y="1758975"/>
            <a:ext cx="2007061" cy="895877"/>
          </a:xfrm>
          <a:prstGeom prst="rect">
            <a:avLst/>
          </a:prstGeom>
        </p:spPr>
        <p:txBody>
          <a:bodyPr anchor="t" rtlCol="false" tIns="0" lIns="0" bIns="0" rIns="0">
            <a:spAutoFit/>
          </a:bodyPr>
          <a:lstStyle/>
          <a:p>
            <a:pPr algn="l" marL="0" indent="0" lvl="0">
              <a:lnSpc>
                <a:spcPts val="3645"/>
              </a:lnSpc>
              <a:spcBef>
                <a:spcPct val="0"/>
              </a:spcBef>
            </a:pPr>
            <a:r>
              <a:rPr lang="en-US" sz="2604" strike="noStrike" u="none">
                <a:solidFill>
                  <a:srgbClr val="FFFFFF"/>
                </a:solidFill>
                <a:latin typeface="Montserrat Classic"/>
                <a:ea typeface="Montserrat Classic"/>
                <a:cs typeface="Montserrat Classic"/>
                <a:sym typeface="Montserrat Classic"/>
              </a:rPr>
              <a:t>Studio Shodwe</a:t>
            </a:r>
          </a:p>
        </p:txBody>
      </p:sp>
      <p:sp>
        <p:nvSpPr>
          <p:cNvPr name="Freeform 13" id="13"/>
          <p:cNvSpPr/>
          <p:nvPr/>
        </p:nvSpPr>
        <p:spPr>
          <a:xfrm flipH="false" flipV="false" rot="0">
            <a:off x="2023959" y="1804877"/>
            <a:ext cx="840830" cy="848252"/>
          </a:xfrm>
          <a:custGeom>
            <a:avLst/>
            <a:gdLst/>
            <a:ahLst/>
            <a:cxnLst/>
            <a:rect r="r" b="b" t="t" l="l"/>
            <a:pathLst>
              <a:path h="848252" w="840830">
                <a:moveTo>
                  <a:pt x="0" y="0"/>
                </a:moveTo>
                <a:lnTo>
                  <a:pt x="840830" y="0"/>
                </a:lnTo>
                <a:lnTo>
                  <a:pt x="840830" y="848253"/>
                </a:lnTo>
                <a:lnTo>
                  <a:pt x="0" y="848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5400000">
            <a:off x="15726352" y="2921253"/>
            <a:ext cx="4129085" cy="994211"/>
          </a:xfrm>
          <a:custGeom>
            <a:avLst/>
            <a:gdLst/>
            <a:ahLst/>
            <a:cxnLst/>
            <a:rect r="r" b="b" t="t" l="l"/>
            <a:pathLst>
              <a:path h="994211" w="4129085">
                <a:moveTo>
                  <a:pt x="0" y="0"/>
                </a:moveTo>
                <a:lnTo>
                  <a:pt x="4129085" y="0"/>
                </a:lnTo>
                <a:lnTo>
                  <a:pt x="4129085" y="994211"/>
                </a:lnTo>
                <a:lnTo>
                  <a:pt x="0" y="994211"/>
                </a:lnTo>
                <a:lnTo>
                  <a:pt x="0" y="0"/>
                </a:lnTo>
                <a:close/>
              </a:path>
            </a:pathLst>
          </a:custGeom>
          <a:blipFill>
            <a:blip r:embed="rId3"/>
            <a:stretch>
              <a:fillRect l="0" t="0" r="-21630" b="-396940"/>
            </a:stretch>
          </a:blipFill>
        </p:spPr>
      </p:sp>
      <p:grpSp>
        <p:nvGrpSpPr>
          <p:cNvPr name="Group 4" id="4"/>
          <p:cNvGrpSpPr/>
          <p:nvPr/>
        </p:nvGrpSpPr>
        <p:grpSpPr>
          <a:xfrm rot="0">
            <a:off x="9871972" y="1353816"/>
            <a:ext cx="7214740" cy="6716923"/>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solidFill>
            <a:ln w="12700">
              <a:solidFill>
                <a:srgbClr val="000000"/>
              </a:solidFill>
            </a:ln>
          </p:spPr>
        </p:sp>
      </p:grpSp>
      <p:grpSp>
        <p:nvGrpSpPr>
          <p:cNvPr name="Group 6" id="6"/>
          <p:cNvGrpSpPr/>
          <p:nvPr/>
        </p:nvGrpSpPr>
        <p:grpSpPr>
          <a:xfrm rot="0">
            <a:off x="1028700" y="2879756"/>
            <a:ext cx="11261563" cy="5668167"/>
            <a:chOff x="0" y="0"/>
            <a:chExt cx="3330671" cy="1676393"/>
          </a:xfrm>
        </p:grpSpPr>
        <p:sp>
          <p:nvSpPr>
            <p:cNvPr name="Freeform 7" id="7"/>
            <p:cNvSpPr/>
            <p:nvPr/>
          </p:nvSpPr>
          <p:spPr>
            <a:xfrm flipH="false" flipV="false" rot="0">
              <a:off x="0" y="0"/>
              <a:ext cx="3330672" cy="1676393"/>
            </a:xfrm>
            <a:custGeom>
              <a:avLst/>
              <a:gdLst/>
              <a:ahLst/>
              <a:cxnLst/>
              <a:rect r="r" b="b" t="t" l="l"/>
              <a:pathLst>
                <a:path h="1676393" w="3330672">
                  <a:moveTo>
                    <a:pt x="40560" y="0"/>
                  </a:moveTo>
                  <a:lnTo>
                    <a:pt x="3290111" y="0"/>
                  </a:lnTo>
                  <a:cubicBezTo>
                    <a:pt x="3300868" y="0"/>
                    <a:pt x="3311185" y="4273"/>
                    <a:pt x="3318792" y="11880"/>
                  </a:cubicBezTo>
                  <a:cubicBezTo>
                    <a:pt x="3326398" y="19486"/>
                    <a:pt x="3330672" y="29803"/>
                    <a:pt x="3330672" y="40560"/>
                  </a:cubicBezTo>
                  <a:lnTo>
                    <a:pt x="3330672" y="1635832"/>
                  </a:lnTo>
                  <a:cubicBezTo>
                    <a:pt x="3330672" y="1646590"/>
                    <a:pt x="3326398" y="1656906"/>
                    <a:pt x="3318792" y="1664513"/>
                  </a:cubicBezTo>
                  <a:cubicBezTo>
                    <a:pt x="3311185" y="1672119"/>
                    <a:pt x="3300868" y="1676393"/>
                    <a:pt x="3290111" y="1676393"/>
                  </a:cubicBezTo>
                  <a:lnTo>
                    <a:pt x="40560" y="1676393"/>
                  </a:lnTo>
                  <a:cubicBezTo>
                    <a:pt x="29803" y="1676393"/>
                    <a:pt x="19486" y="1672119"/>
                    <a:pt x="11880" y="1664513"/>
                  </a:cubicBezTo>
                  <a:cubicBezTo>
                    <a:pt x="4273" y="1656906"/>
                    <a:pt x="0" y="1646590"/>
                    <a:pt x="0" y="1635832"/>
                  </a:cubicBezTo>
                  <a:lnTo>
                    <a:pt x="0" y="40560"/>
                  </a:lnTo>
                  <a:cubicBezTo>
                    <a:pt x="0" y="29803"/>
                    <a:pt x="4273" y="19486"/>
                    <a:pt x="11880" y="11880"/>
                  </a:cubicBezTo>
                  <a:cubicBezTo>
                    <a:pt x="19486" y="4273"/>
                    <a:pt x="29803" y="0"/>
                    <a:pt x="4056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330671"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1028700" y="1353816"/>
            <a:ext cx="9178325" cy="1290136"/>
            <a:chOff x="0" y="0"/>
            <a:chExt cx="2960236" cy="416101"/>
          </a:xfrm>
        </p:grpSpPr>
        <p:sp>
          <p:nvSpPr>
            <p:cNvPr name="Freeform 10" id="10"/>
            <p:cNvSpPr/>
            <p:nvPr/>
          </p:nvSpPr>
          <p:spPr>
            <a:xfrm flipH="false" flipV="false" rot="0">
              <a:off x="0" y="0"/>
              <a:ext cx="2960236" cy="416101"/>
            </a:xfrm>
            <a:custGeom>
              <a:avLst/>
              <a:gdLst/>
              <a:ahLst/>
              <a:cxnLst/>
              <a:rect r="r" b="b" t="t" l="l"/>
              <a:pathLst>
                <a:path h="416101" w="2960236">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960236"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2" id="12"/>
          <p:cNvSpPr txBox="true"/>
          <p:nvPr/>
        </p:nvSpPr>
        <p:spPr>
          <a:xfrm rot="0">
            <a:off x="1419159" y="1517438"/>
            <a:ext cx="8069718" cy="754611"/>
          </a:xfrm>
          <a:prstGeom prst="rect">
            <a:avLst/>
          </a:prstGeom>
        </p:spPr>
        <p:txBody>
          <a:bodyPr anchor="t" rtlCol="false" tIns="0" lIns="0" bIns="0" rIns="0">
            <a:spAutoFit/>
          </a:bodyPr>
          <a:lstStyle/>
          <a:p>
            <a:pPr algn="l" marL="0" indent="0" lvl="0">
              <a:lnSpc>
                <a:spcPts val="6182"/>
              </a:lnSpc>
              <a:spcBef>
                <a:spcPct val="0"/>
              </a:spcBef>
            </a:pPr>
            <a:r>
              <a:rPr lang="en-US" b="true" sz="4415">
                <a:solidFill>
                  <a:srgbClr val="FFFFFF"/>
                </a:solidFill>
                <a:latin typeface="Montserrat Classic Bold"/>
                <a:ea typeface="Montserrat Classic Bold"/>
                <a:cs typeface="Montserrat Classic Bold"/>
                <a:sym typeface="Montserrat Classic Bold"/>
              </a:rPr>
              <a:t>Démonstration et Exemples</a:t>
            </a:r>
          </a:p>
        </p:txBody>
      </p:sp>
      <p:sp>
        <p:nvSpPr>
          <p:cNvPr name="TextBox 13" id="13"/>
          <p:cNvSpPr txBox="true"/>
          <p:nvPr/>
        </p:nvSpPr>
        <p:spPr>
          <a:xfrm rot="0">
            <a:off x="1527359" y="3449881"/>
            <a:ext cx="7961519" cy="5070596"/>
          </a:xfrm>
          <a:prstGeom prst="rect">
            <a:avLst/>
          </a:prstGeom>
        </p:spPr>
        <p:txBody>
          <a:bodyPr anchor="t" rtlCol="false" tIns="0" lIns="0" bIns="0" rIns="0">
            <a:spAutoFit/>
          </a:bodyPr>
          <a:lstStyle/>
          <a:p>
            <a:pPr algn="l" marL="636079" indent="-318039" lvl="1">
              <a:lnSpc>
                <a:spcPts val="4271"/>
              </a:lnSpc>
              <a:buFont typeface="Arial"/>
              <a:buChar char="•"/>
            </a:pPr>
            <a:r>
              <a:rPr lang="en-US" b="true" sz="2946">
                <a:solidFill>
                  <a:srgbClr val="BD6F1F"/>
                </a:solidFill>
                <a:latin typeface="Montserrat Bold"/>
                <a:ea typeface="Montserrat Bold"/>
                <a:cs typeface="Montserrat Bold"/>
                <a:sym typeface="Montserrat Bold"/>
              </a:rPr>
              <a:t>Présentation des étapes pour utiliser le chatbot :</a:t>
            </a:r>
          </a:p>
          <a:p>
            <a:pPr algn="l" marL="636079" indent="-318039" lvl="1">
              <a:lnSpc>
                <a:spcPts val="4271"/>
              </a:lnSpc>
              <a:buAutoNum type="arabicPeriod" startAt="1"/>
            </a:pPr>
            <a:r>
              <a:rPr lang="en-US" sz="2946">
                <a:solidFill>
                  <a:srgbClr val="FFFFFF"/>
                </a:solidFill>
                <a:latin typeface="Montserrat"/>
                <a:ea typeface="Montserrat"/>
                <a:cs typeface="Montserrat"/>
                <a:sym typeface="Montserrat"/>
              </a:rPr>
              <a:t>Lancer l’application avec uvicorn app:app --reload.</a:t>
            </a:r>
          </a:p>
          <a:p>
            <a:pPr algn="l" marL="636079" indent="-318039" lvl="1">
              <a:lnSpc>
                <a:spcPts val="4271"/>
              </a:lnSpc>
              <a:buAutoNum type="arabicPeriod" startAt="1"/>
            </a:pPr>
            <a:r>
              <a:rPr lang="en-US" sz="2946">
                <a:solidFill>
                  <a:srgbClr val="FFFFFF"/>
                </a:solidFill>
                <a:latin typeface="Montserrat"/>
                <a:ea typeface="Montserrat"/>
                <a:cs typeface="Montserrat"/>
                <a:sym typeface="Montserrat"/>
              </a:rPr>
              <a:t>Télécharger un fichier PDF via l'API /upload-pdf/.</a:t>
            </a:r>
          </a:p>
          <a:p>
            <a:pPr algn="l" marL="636079" indent="-318039" lvl="1">
              <a:lnSpc>
                <a:spcPts val="4271"/>
              </a:lnSpc>
              <a:buAutoNum type="arabicPeriod" startAt="1"/>
            </a:pPr>
            <a:r>
              <a:rPr lang="en-US" sz="2946">
                <a:solidFill>
                  <a:srgbClr val="FFFFFF"/>
                </a:solidFill>
                <a:latin typeface="Montserrat"/>
                <a:ea typeface="Montserrat"/>
                <a:cs typeface="Montserrat"/>
                <a:sym typeface="Montserrat"/>
              </a:rPr>
              <a:t>Poser une question en utilisant l'API /ask-question/</a:t>
            </a:r>
          </a:p>
          <a:p>
            <a:pPr algn="l">
              <a:lnSpc>
                <a:spcPts val="3256"/>
              </a:lnSpc>
            </a:pPr>
          </a:p>
          <a:p>
            <a:pPr algn="l">
              <a:lnSpc>
                <a:spcPts val="3256"/>
              </a:lnSpc>
            </a:pPr>
          </a:p>
        </p:txBody>
      </p:sp>
      <p:grpSp>
        <p:nvGrpSpPr>
          <p:cNvPr name="Group 14" id="14"/>
          <p:cNvGrpSpPr/>
          <p:nvPr/>
        </p:nvGrpSpPr>
        <p:grpSpPr>
          <a:xfrm rot="0">
            <a:off x="9985540" y="1455027"/>
            <a:ext cx="6987604" cy="6505459"/>
            <a:chOff x="0" y="0"/>
            <a:chExt cx="6350000" cy="5911850"/>
          </a:xfrm>
        </p:grpSpPr>
        <p:sp>
          <p:nvSpPr>
            <p:cNvPr name="Freeform 15" id="1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stretch>
                <a:fillRect l="-26961" t="0" r="-26961" b="0"/>
              </a:stretch>
            </a:blipFill>
          </p:spPr>
        </p:sp>
      </p:grpSp>
      <p:sp>
        <p:nvSpPr>
          <p:cNvPr name="Freeform 16" id="16"/>
          <p:cNvSpPr/>
          <p:nvPr/>
        </p:nvSpPr>
        <p:spPr>
          <a:xfrm flipH="false" flipV="false" rot="0">
            <a:off x="10207025" y="6290394"/>
            <a:ext cx="3491239" cy="3434506"/>
          </a:xfrm>
          <a:custGeom>
            <a:avLst/>
            <a:gdLst/>
            <a:ahLst/>
            <a:cxnLst/>
            <a:rect r="r" b="b" t="t" l="l"/>
            <a:pathLst>
              <a:path h="3434506" w="3491239">
                <a:moveTo>
                  <a:pt x="0" y="0"/>
                </a:moveTo>
                <a:lnTo>
                  <a:pt x="3491239" y="0"/>
                </a:lnTo>
                <a:lnTo>
                  <a:pt x="3491239" y="3434506"/>
                </a:lnTo>
                <a:lnTo>
                  <a:pt x="0" y="3434506"/>
                </a:lnTo>
                <a:lnTo>
                  <a:pt x="0" y="0"/>
                </a:lnTo>
                <a:close/>
              </a:path>
            </a:pathLst>
          </a:custGeom>
          <a:blipFill>
            <a:blip r:embed="rId3"/>
            <a:stretch>
              <a:fillRect l="0" t="0" r="0" b="0"/>
            </a:stretch>
          </a:blipFill>
        </p:spPr>
      </p:sp>
      <p:sp>
        <p:nvSpPr>
          <p:cNvPr name="Freeform 17" id="17"/>
          <p:cNvSpPr/>
          <p:nvPr/>
        </p:nvSpPr>
        <p:spPr>
          <a:xfrm flipH="false" flipV="false" rot="0">
            <a:off x="-791886" y="4673331"/>
            <a:ext cx="2319244" cy="3397408"/>
          </a:xfrm>
          <a:custGeom>
            <a:avLst/>
            <a:gdLst/>
            <a:ahLst/>
            <a:cxnLst/>
            <a:rect r="r" b="b" t="t" l="l"/>
            <a:pathLst>
              <a:path h="3397408" w="2319244">
                <a:moveTo>
                  <a:pt x="0" y="0"/>
                </a:moveTo>
                <a:lnTo>
                  <a:pt x="2319245" y="0"/>
                </a:lnTo>
                <a:lnTo>
                  <a:pt x="2319245" y="3397408"/>
                </a:lnTo>
                <a:lnTo>
                  <a:pt x="0" y="3397408"/>
                </a:lnTo>
                <a:lnTo>
                  <a:pt x="0" y="0"/>
                </a:lnTo>
                <a:close/>
              </a:path>
            </a:pathLst>
          </a:custGeom>
          <a:blipFill>
            <a:blip r:embed="rId5"/>
            <a:stretch>
              <a:fillRect l="-185101" t="-125652" r="0" b="0"/>
            </a:stretch>
          </a:blipFill>
        </p:spPr>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63500" y="3056847"/>
            <a:ext cx="14761000" cy="5668167"/>
            <a:chOff x="0" y="0"/>
            <a:chExt cx="4365650" cy="1676393"/>
          </a:xfrm>
        </p:grpSpPr>
        <p:sp>
          <p:nvSpPr>
            <p:cNvPr name="Freeform 4" id="4"/>
            <p:cNvSpPr/>
            <p:nvPr/>
          </p:nvSpPr>
          <p:spPr>
            <a:xfrm flipH="false" flipV="false" rot="0">
              <a:off x="0" y="0"/>
              <a:ext cx="4365650" cy="1676393"/>
            </a:xfrm>
            <a:custGeom>
              <a:avLst/>
              <a:gdLst/>
              <a:ahLst/>
              <a:cxnLst/>
              <a:rect r="r" b="b" t="t" l="l"/>
              <a:pathLst>
                <a:path h="1676393" w="4365650">
                  <a:moveTo>
                    <a:pt x="30945" y="0"/>
                  </a:moveTo>
                  <a:lnTo>
                    <a:pt x="4334705" y="0"/>
                  </a:lnTo>
                  <a:cubicBezTo>
                    <a:pt x="4342912" y="0"/>
                    <a:pt x="4350783" y="3260"/>
                    <a:pt x="4356586" y="9063"/>
                  </a:cubicBezTo>
                  <a:cubicBezTo>
                    <a:pt x="4362390" y="14867"/>
                    <a:pt x="4365650" y="22738"/>
                    <a:pt x="4365650" y="30945"/>
                  </a:cubicBezTo>
                  <a:lnTo>
                    <a:pt x="4365650" y="1645448"/>
                  </a:lnTo>
                  <a:cubicBezTo>
                    <a:pt x="4365650" y="1653655"/>
                    <a:pt x="4362390" y="1661526"/>
                    <a:pt x="4356586" y="1667329"/>
                  </a:cubicBezTo>
                  <a:cubicBezTo>
                    <a:pt x="4350783" y="1673132"/>
                    <a:pt x="4342912" y="1676393"/>
                    <a:pt x="4334705" y="1676393"/>
                  </a:cubicBezTo>
                  <a:lnTo>
                    <a:pt x="30945" y="1676393"/>
                  </a:lnTo>
                  <a:cubicBezTo>
                    <a:pt x="22738" y="1676393"/>
                    <a:pt x="14867" y="1673132"/>
                    <a:pt x="9063" y="1667329"/>
                  </a:cubicBezTo>
                  <a:cubicBezTo>
                    <a:pt x="3260" y="1661526"/>
                    <a:pt x="0" y="1653655"/>
                    <a:pt x="0" y="1645448"/>
                  </a:cubicBezTo>
                  <a:lnTo>
                    <a:pt x="0" y="30945"/>
                  </a:lnTo>
                  <a:cubicBezTo>
                    <a:pt x="0" y="22738"/>
                    <a:pt x="3260" y="14867"/>
                    <a:pt x="9063" y="9063"/>
                  </a:cubicBezTo>
                  <a:cubicBezTo>
                    <a:pt x="14867" y="3260"/>
                    <a:pt x="22738" y="0"/>
                    <a:pt x="30945"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365650"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5062495" y="2191672"/>
            <a:ext cx="7964815" cy="1406906"/>
            <a:chOff x="0" y="0"/>
            <a:chExt cx="2355639" cy="416101"/>
          </a:xfrm>
        </p:grpSpPr>
        <p:sp>
          <p:nvSpPr>
            <p:cNvPr name="Freeform 7" id="7"/>
            <p:cNvSpPr/>
            <p:nvPr/>
          </p:nvSpPr>
          <p:spPr>
            <a:xfrm flipH="false" flipV="false" rot="0">
              <a:off x="0" y="0"/>
              <a:ext cx="2355639" cy="416101"/>
            </a:xfrm>
            <a:custGeom>
              <a:avLst/>
              <a:gdLst/>
              <a:ahLst/>
              <a:cxnLst/>
              <a:rect r="r" b="b" t="t" l="l"/>
              <a:pathLst>
                <a:path h="416101" w="2355639">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355639"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9" id="9"/>
          <p:cNvSpPr/>
          <p:nvPr/>
        </p:nvSpPr>
        <p:spPr>
          <a:xfrm>
            <a:off x="6607122" y="4246111"/>
            <a:ext cx="0" cy="4064703"/>
          </a:xfrm>
          <a:prstGeom prst="line">
            <a:avLst/>
          </a:prstGeom>
          <a:ln cap="rnd" w="47625">
            <a:solidFill>
              <a:srgbClr val="FFFFFF"/>
            </a:solidFill>
            <a:prstDash val="solid"/>
            <a:headEnd type="none" len="sm" w="sm"/>
            <a:tailEnd type="none" len="sm" w="sm"/>
          </a:ln>
        </p:spPr>
      </p:sp>
      <p:grpSp>
        <p:nvGrpSpPr>
          <p:cNvPr name="Group 10" id="10"/>
          <p:cNvGrpSpPr/>
          <p:nvPr/>
        </p:nvGrpSpPr>
        <p:grpSpPr>
          <a:xfrm rot="0">
            <a:off x="2503244" y="4246111"/>
            <a:ext cx="3331524" cy="1212918"/>
            <a:chOff x="0" y="0"/>
            <a:chExt cx="877438" cy="319452"/>
          </a:xfrm>
        </p:grpSpPr>
        <p:sp>
          <p:nvSpPr>
            <p:cNvPr name="Freeform 11" id="11"/>
            <p:cNvSpPr/>
            <p:nvPr/>
          </p:nvSpPr>
          <p:spPr>
            <a:xfrm flipH="false" flipV="false" rot="0">
              <a:off x="0" y="0"/>
              <a:ext cx="877438" cy="319452"/>
            </a:xfrm>
            <a:custGeom>
              <a:avLst/>
              <a:gdLst/>
              <a:ahLst/>
              <a:cxnLst/>
              <a:rect r="r" b="b" t="t" l="l"/>
              <a:pathLst>
                <a:path h="319452" w="877438">
                  <a:moveTo>
                    <a:pt x="137106" y="0"/>
                  </a:moveTo>
                  <a:lnTo>
                    <a:pt x="740332" y="0"/>
                  </a:lnTo>
                  <a:cubicBezTo>
                    <a:pt x="776695" y="0"/>
                    <a:pt x="811568" y="14445"/>
                    <a:pt x="837281" y="40158"/>
                  </a:cubicBezTo>
                  <a:cubicBezTo>
                    <a:pt x="862993" y="65870"/>
                    <a:pt x="877438" y="100744"/>
                    <a:pt x="877438" y="137106"/>
                  </a:cubicBezTo>
                  <a:lnTo>
                    <a:pt x="877438" y="182345"/>
                  </a:lnTo>
                  <a:cubicBezTo>
                    <a:pt x="877438" y="258067"/>
                    <a:pt x="816054" y="319452"/>
                    <a:pt x="740332" y="319452"/>
                  </a:cubicBezTo>
                  <a:lnTo>
                    <a:pt x="137106" y="319452"/>
                  </a:lnTo>
                  <a:cubicBezTo>
                    <a:pt x="61385" y="319452"/>
                    <a:pt x="0" y="258067"/>
                    <a:pt x="0" y="182345"/>
                  </a:cubicBezTo>
                  <a:lnTo>
                    <a:pt x="0" y="137106"/>
                  </a:lnTo>
                  <a:cubicBezTo>
                    <a:pt x="0" y="61385"/>
                    <a:pt x="61385" y="0"/>
                    <a:pt x="137106"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2" id="12"/>
            <p:cNvSpPr txBox="true"/>
            <p:nvPr/>
          </p:nvSpPr>
          <p:spPr>
            <a:xfrm>
              <a:off x="0" y="-57150"/>
              <a:ext cx="877438" cy="376602"/>
            </a:xfrm>
            <a:prstGeom prst="rect">
              <a:avLst/>
            </a:prstGeom>
          </p:spPr>
          <p:txBody>
            <a:bodyPr anchor="ctr" rtlCol="false" tIns="50800" lIns="50800" bIns="50800" rIns="50800"/>
            <a:lstStyle/>
            <a:p>
              <a:pPr algn="ctr">
                <a:lnSpc>
                  <a:spcPts val="3844"/>
                </a:lnSpc>
              </a:pPr>
              <a:r>
                <a:rPr lang="en-US" b="true" sz="2688" spc="99">
                  <a:solidFill>
                    <a:srgbClr val="FFFFFF"/>
                  </a:solidFill>
                  <a:latin typeface="Montserrat Bold"/>
                  <a:ea typeface="Montserrat Bold"/>
                  <a:cs typeface="Montserrat Bold"/>
                  <a:sym typeface="Montserrat Bold"/>
                </a:rPr>
                <a:t>Résultats obtenus</a:t>
              </a:r>
            </a:p>
          </p:txBody>
        </p:sp>
      </p:grpSp>
      <p:grpSp>
        <p:nvGrpSpPr>
          <p:cNvPr name="Group 13" id="13"/>
          <p:cNvGrpSpPr/>
          <p:nvPr/>
        </p:nvGrpSpPr>
        <p:grpSpPr>
          <a:xfrm rot="0">
            <a:off x="7379141" y="4297631"/>
            <a:ext cx="3331524" cy="1212918"/>
            <a:chOff x="0" y="0"/>
            <a:chExt cx="877438" cy="319452"/>
          </a:xfrm>
        </p:grpSpPr>
        <p:sp>
          <p:nvSpPr>
            <p:cNvPr name="Freeform 14" id="14"/>
            <p:cNvSpPr/>
            <p:nvPr/>
          </p:nvSpPr>
          <p:spPr>
            <a:xfrm flipH="false" flipV="false" rot="0">
              <a:off x="0" y="0"/>
              <a:ext cx="877438" cy="319452"/>
            </a:xfrm>
            <a:custGeom>
              <a:avLst/>
              <a:gdLst/>
              <a:ahLst/>
              <a:cxnLst/>
              <a:rect r="r" b="b" t="t" l="l"/>
              <a:pathLst>
                <a:path h="319452" w="877438">
                  <a:moveTo>
                    <a:pt x="137106" y="0"/>
                  </a:moveTo>
                  <a:lnTo>
                    <a:pt x="740332" y="0"/>
                  </a:lnTo>
                  <a:cubicBezTo>
                    <a:pt x="776695" y="0"/>
                    <a:pt x="811568" y="14445"/>
                    <a:pt x="837281" y="40158"/>
                  </a:cubicBezTo>
                  <a:cubicBezTo>
                    <a:pt x="862993" y="65870"/>
                    <a:pt x="877438" y="100744"/>
                    <a:pt x="877438" y="137106"/>
                  </a:cubicBezTo>
                  <a:lnTo>
                    <a:pt x="877438" y="182345"/>
                  </a:lnTo>
                  <a:cubicBezTo>
                    <a:pt x="877438" y="258067"/>
                    <a:pt x="816054" y="319452"/>
                    <a:pt x="740332" y="319452"/>
                  </a:cubicBezTo>
                  <a:lnTo>
                    <a:pt x="137106" y="319452"/>
                  </a:lnTo>
                  <a:cubicBezTo>
                    <a:pt x="61385" y="319452"/>
                    <a:pt x="0" y="258067"/>
                    <a:pt x="0" y="182345"/>
                  </a:cubicBezTo>
                  <a:lnTo>
                    <a:pt x="0" y="137106"/>
                  </a:lnTo>
                  <a:cubicBezTo>
                    <a:pt x="0" y="61385"/>
                    <a:pt x="61385" y="0"/>
                    <a:pt x="137106"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5" id="15"/>
            <p:cNvSpPr txBox="true"/>
            <p:nvPr/>
          </p:nvSpPr>
          <p:spPr>
            <a:xfrm>
              <a:off x="0" y="-57150"/>
              <a:ext cx="877438" cy="376602"/>
            </a:xfrm>
            <a:prstGeom prst="rect">
              <a:avLst/>
            </a:prstGeom>
          </p:spPr>
          <p:txBody>
            <a:bodyPr anchor="ctr" rtlCol="false" tIns="50800" lIns="50800" bIns="50800" rIns="50800"/>
            <a:lstStyle/>
            <a:p>
              <a:pPr algn="ctr">
                <a:lnSpc>
                  <a:spcPts val="3844"/>
                </a:lnSpc>
              </a:pPr>
              <a:r>
                <a:rPr lang="en-US" b="true" sz="2688" spc="99">
                  <a:solidFill>
                    <a:srgbClr val="FFFFFF"/>
                  </a:solidFill>
                  <a:latin typeface="Montserrat Bold"/>
                  <a:ea typeface="Montserrat Bold"/>
                  <a:cs typeface="Montserrat Bold"/>
                  <a:sym typeface="Montserrat Bold"/>
                </a:rPr>
                <a:t>Limites </a:t>
              </a:r>
            </a:p>
            <a:p>
              <a:pPr algn="ctr">
                <a:lnSpc>
                  <a:spcPts val="3844"/>
                </a:lnSpc>
              </a:pPr>
            </a:p>
          </p:txBody>
        </p:sp>
      </p:grpSp>
      <p:sp>
        <p:nvSpPr>
          <p:cNvPr name="AutoShape 16" id="16"/>
          <p:cNvSpPr/>
          <p:nvPr/>
        </p:nvSpPr>
        <p:spPr>
          <a:xfrm>
            <a:off x="11421906" y="4246111"/>
            <a:ext cx="0" cy="4064703"/>
          </a:xfrm>
          <a:prstGeom prst="line">
            <a:avLst/>
          </a:prstGeom>
          <a:ln cap="rnd" w="47625">
            <a:solidFill>
              <a:srgbClr val="FFFFFF"/>
            </a:solidFill>
            <a:prstDash val="solid"/>
            <a:headEnd type="none" len="sm" w="sm"/>
            <a:tailEnd type="none" len="sm" w="sm"/>
          </a:ln>
        </p:spPr>
      </p:sp>
      <p:grpSp>
        <p:nvGrpSpPr>
          <p:cNvPr name="Group 17" id="17"/>
          <p:cNvGrpSpPr/>
          <p:nvPr/>
        </p:nvGrpSpPr>
        <p:grpSpPr>
          <a:xfrm rot="0">
            <a:off x="11993745" y="4127437"/>
            <a:ext cx="3898911" cy="1498778"/>
            <a:chOff x="0" y="0"/>
            <a:chExt cx="1026874" cy="394740"/>
          </a:xfrm>
        </p:grpSpPr>
        <p:sp>
          <p:nvSpPr>
            <p:cNvPr name="Freeform 18" id="18"/>
            <p:cNvSpPr/>
            <p:nvPr/>
          </p:nvSpPr>
          <p:spPr>
            <a:xfrm flipH="false" flipV="false" rot="0">
              <a:off x="0" y="0"/>
              <a:ext cx="1026874" cy="394740"/>
            </a:xfrm>
            <a:custGeom>
              <a:avLst/>
              <a:gdLst/>
              <a:ahLst/>
              <a:cxnLst/>
              <a:rect r="r" b="b" t="t" l="l"/>
              <a:pathLst>
                <a:path h="394740" w="1026874">
                  <a:moveTo>
                    <a:pt x="117154" y="0"/>
                  </a:moveTo>
                  <a:lnTo>
                    <a:pt x="909719" y="0"/>
                  </a:lnTo>
                  <a:cubicBezTo>
                    <a:pt x="974422" y="0"/>
                    <a:pt x="1026874" y="52452"/>
                    <a:pt x="1026874" y="117154"/>
                  </a:cubicBezTo>
                  <a:lnTo>
                    <a:pt x="1026874" y="277586"/>
                  </a:lnTo>
                  <a:cubicBezTo>
                    <a:pt x="1026874" y="308657"/>
                    <a:pt x="1014531" y="338456"/>
                    <a:pt x="992560" y="360426"/>
                  </a:cubicBezTo>
                  <a:cubicBezTo>
                    <a:pt x="970589" y="382397"/>
                    <a:pt x="940791" y="394740"/>
                    <a:pt x="909719" y="394740"/>
                  </a:cubicBezTo>
                  <a:lnTo>
                    <a:pt x="117154" y="394740"/>
                  </a:lnTo>
                  <a:cubicBezTo>
                    <a:pt x="86083" y="394740"/>
                    <a:pt x="56284" y="382397"/>
                    <a:pt x="34314" y="360426"/>
                  </a:cubicBezTo>
                  <a:cubicBezTo>
                    <a:pt x="12343" y="338456"/>
                    <a:pt x="0" y="308657"/>
                    <a:pt x="0" y="277586"/>
                  </a:cubicBezTo>
                  <a:lnTo>
                    <a:pt x="0" y="117154"/>
                  </a:lnTo>
                  <a:cubicBezTo>
                    <a:pt x="0" y="86083"/>
                    <a:pt x="12343" y="56284"/>
                    <a:pt x="34314" y="34314"/>
                  </a:cubicBezTo>
                  <a:cubicBezTo>
                    <a:pt x="56284" y="12343"/>
                    <a:pt x="86083" y="0"/>
                    <a:pt x="11715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9" id="19"/>
            <p:cNvSpPr txBox="true"/>
            <p:nvPr/>
          </p:nvSpPr>
          <p:spPr>
            <a:xfrm>
              <a:off x="0" y="-47625"/>
              <a:ext cx="1026874" cy="442365"/>
            </a:xfrm>
            <a:prstGeom prst="rect">
              <a:avLst/>
            </a:prstGeom>
          </p:spPr>
          <p:txBody>
            <a:bodyPr anchor="ctr" rtlCol="false" tIns="50800" lIns="50800" bIns="50800" rIns="50800"/>
            <a:lstStyle/>
            <a:p>
              <a:pPr algn="ctr">
                <a:lnSpc>
                  <a:spcPts val="3129"/>
                </a:lnSpc>
              </a:pPr>
              <a:r>
                <a:rPr lang="en-US" b="true" sz="2188" spc="80">
                  <a:solidFill>
                    <a:srgbClr val="FFFFFF"/>
                  </a:solidFill>
                  <a:latin typeface="Montserrat Bold"/>
                  <a:ea typeface="Montserrat Bold"/>
                  <a:cs typeface="Montserrat Bold"/>
                  <a:sym typeface="Montserrat Bold"/>
                </a:rPr>
                <a:t>Améliorations </a:t>
              </a:r>
            </a:p>
            <a:p>
              <a:pPr algn="ctr">
                <a:lnSpc>
                  <a:spcPts val="3129"/>
                </a:lnSpc>
              </a:pPr>
              <a:r>
                <a:rPr lang="en-US" b="true" sz="2188" spc="80">
                  <a:solidFill>
                    <a:srgbClr val="FFFFFF"/>
                  </a:solidFill>
                  <a:latin typeface="Montserrat Bold"/>
                  <a:ea typeface="Montserrat Bold"/>
                  <a:cs typeface="Montserrat Bold"/>
                  <a:sym typeface="Montserrat Bold"/>
                </a:rPr>
                <a:t>Futures </a:t>
              </a:r>
            </a:p>
            <a:p>
              <a:pPr algn="ctr">
                <a:lnSpc>
                  <a:spcPts val="3558"/>
                </a:lnSpc>
              </a:pPr>
            </a:p>
          </p:txBody>
        </p:sp>
      </p:grpSp>
      <p:sp>
        <p:nvSpPr>
          <p:cNvPr name="Freeform 20" id="20"/>
          <p:cNvSpPr/>
          <p:nvPr/>
        </p:nvSpPr>
        <p:spPr>
          <a:xfrm flipH="false" flipV="false" rot="0">
            <a:off x="845037" y="427878"/>
            <a:ext cx="2659665" cy="3532483"/>
          </a:xfrm>
          <a:custGeom>
            <a:avLst/>
            <a:gdLst/>
            <a:ahLst/>
            <a:cxnLst/>
            <a:rect r="r" b="b" t="t" l="l"/>
            <a:pathLst>
              <a:path h="3532483" w="2659665">
                <a:moveTo>
                  <a:pt x="0" y="0"/>
                </a:moveTo>
                <a:lnTo>
                  <a:pt x="2659665" y="0"/>
                </a:lnTo>
                <a:lnTo>
                  <a:pt x="2659665" y="3532483"/>
                </a:lnTo>
                <a:lnTo>
                  <a:pt x="0" y="3532483"/>
                </a:lnTo>
                <a:lnTo>
                  <a:pt x="0" y="0"/>
                </a:lnTo>
                <a:close/>
              </a:path>
            </a:pathLst>
          </a:custGeom>
          <a:blipFill>
            <a:blip r:embed="rId3"/>
            <a:stretch>
              <a:fillRect l="0" t="0" r="0" b="0"/>
            </a:stretch>
          </a:blipFill>
        </p:spPr>
      </p:sp>
      <p:sp>
        <p:nvSpPr>
          <p:cNvPr name="Freeform 21" id="21"/>
          <p:cNvSpPr/>
          <p:nvPr/>
        </p:nvSpPr>
        <p:spPr>
          <a:xfrm flipH="false" flipV="false" rot="0">
            <a:off x="13461130" y="548549"/>
            <a:ext cx="3991392" cy="3286246"/>
          </a:xfrm>
          <a:custGeom>
            <a:avLst/>
            <a:gdLst/>
            <a:ahLst/>
            <a:cxnLst/>
            <a:rect r="r" b="b" t="t" l="l"/>
            <a:pathLst>
              <a:path h="3286246" w="3991392">
                <a:moveTo>
                  <a:pt x="0" y="0"/>
                </a:moveTo>
                <a:lnTo>
                  <a:pt x="3991392" y="0"/>
                </a:lnTo>
                <a:lnTo>
                  <a:pt x="3991392" y="3286246"/>
                </a:lnTo>
                <a:lnTo>
                  <a:pt x="0" y="3286246"/>
                </a:lnTo>
                <a:lnTo>
                  <a:pt x="0" y="0"/>
                </a:lnTo>
                <a:close/>
              </a:path>
            </a:pathLst>
          </a:custGeom>
          <a:blipFill>
            <a:blip r:embed="rId4"/>
            <a:stretch>
              <a:fillRect l="0" t="0" r="0" b="0"/>
            </a:stretch>
          </a:blipFill>
        </p:spPr>
      </p:sp>
      <p:sp>
        <p:nvSpPr>
          <p:cNvPr name="Freeform 22" id="22"/>
          <p:cNvSpPr/>
          <p:nvPr/>
        </p:nvSpPr>
        <p:spPr>
          <a:xfrm flipH="false" flipV="false" rot="0">
            <a:off x="-48965" y="7022796"/>
            <a:ext cx="2156428" cy="2879007"/>
          </a:xfrm>
          <a:custGeom>
            <a:avLst/>
            <a:gdLst/>
            <a:ahLst/>
            <a:cxnLst/>
            <a:rect r="r" b="b" t="t" l="l"/>
            <a:pathLst>
              <a:path h="2879007" w="2156428">
                <a:moveTo>
                  <a:pt x="0" y="0"/>
                </a:moveTo>
                <a:lnTo>
                  <a:pt x="2156428" y="0"/>
                </a:lnTo>
                <a:lnTo>
                  <a:pt x="2156428" y="2879006"/>
                </a:lnTo>
                <a:lnTo>
                  <a:pt x="0" y="2879006"/>
                </a:lnTo>
                <a:lnTo>
                  <a:pt x="0" y="0"/>
                </a:lnTo>
                <a:close/>
              </a:path>
            </a:pathLst>
          </a:custGeom>
          <a:blipFill>
            <a:blip r:embed="rId4"/>
            <a:stretch>
              <a:fillRect l="-348829" t="0" r="0" b="-176789"/>
            </a:stretch>
          </a:blipFill>
        </p:spPr>
      </p:sp>
      <p:sp>
        <p:nvSpPr>
          <p:cNvPr name="TextBox 23" id="23"/>
          <p:cNvSpPr txBox="true"/>
          <p:nvPr/>
        </p:nvSpPr>
        <p:spPr>
          <a:xfrm rot="0">
            <a:off x="11769569" y="5697154"/>
            <a:ext cx="4123087" cy="2730906"/>
          </a:xfrm>
          <a:prstGeom prst="rect">
            <a:avLst/>
          </a:prstGeom>
        </p:spPr>
        <p:txBody>
          <a:bodyPr anchor="t" rtlCol="false" tIns="0" lIns="0" bIns="0" rIns="0">
            <a:spAutoFit/>
          </a:bodyPr>
          <a:lstStyle/>
          <a:p>
            <a:pPr algn="l" marL="407452" indent="-203726" lvl="1">
              <a:lnSpc>
                <a:spcPts val="2736"/>
              </a:lnSpc>
              <a:buFont typeface="Arial"/>
              <a:buChar char="•"/>
            </a:pPr>
            <a:r>
              <a:rPr lang="en-US" sz="1887">
                <a:solidFill>
                  <a:srgbClr val="FFFFFF"/>
                </a:solidFill>
                <a:latin typeface="Montserrat"/>
                <a:ea typeface="Montserrat"/>
                <a:cs typeface="Montserrat"/>
                <a:sym typeface="Montserrat"/>
              </a:rPr>
              <a:t>Intégration de GPT-4 pour des réponses plus complexes.</a:t>
            </a:r>
          </a:p>
          <a:p>
            <a:pPr algn="l" marL="407452" indent="-203726" lvl="1">
              <a:lnSpc>
                <a:spcPts val="2736"/>
              </a:lnSpc>
              <a:buFont typeface="Arial"/>
              <a:buChar char="•"/>
            </a:pPr>
            <a:r>
              <a:rPr lang="en-US" sz="1887">
                <a:solidFill>
                  <a:srgbClr val="FFFFFF"/>
                </a:solidFill>
                <a:latin typeface="Montserrat"/>
                <a:ea typeface="Montserrat"/>
                <a:cs typeface="Montserrat"/>
                <a:sym typeface="Montserrat"/>
              </a:rPr>
              <a:t>Support d’autres types de fichiers (Word, Excel).</a:t>
            </a:r>
          </a:p>
          <a:p>
            <a:pPr algn="l" marL="407452" indent="-203726" lvl="1">
              <a:lnSpc>
                <a:spcPts val="2736"/>
              </a:lnSpc>
              <a:buFont typeface="Arial"/>
              <a:buChar char="•"/>
            </a:pPr>
            <a:r>
              <a:rPr lang="en-US" sz="1887">
                <a:solidFill>
                  <a:srgbClr val="FFFFFF"/>
                </a:solidFill>
                <a:latin typeface="Montserrat"/>
                <a:ea typeface="Montserrat"/>
                <a:cs typeface="Montserrat"/>
                <a:sym typeface="Montserrat"/>
              </a:rPr>
              <a:t>Optimisation des performances pour de grandes bases de données.</a:t>
            </a:r>
          </a:p>
          <a:p>
            <a:pPr algn="l">
              <a:lnSpc>
                <a:spcPts val="2736"/>
              </a:lnSpc>
            </a:pPr>
          </a:p>
        </p:txBody>
      </p:sp>
      <p:sp>
        <p:nvSpPr>
          <p:cNvPr name="TextBox 24" id="24"/>
          <p:cNvSpPr txBox="true"/>
          <p:nvPr/>
        </p:nvSpPr>
        <p:spPr>
          <a:xfrm rot="0">
            <a:off x="5443490" y="2371274"/>
            <a:ext cx="7274957" cy="531163"/>
          </a:xfrm>
          <a:prstGeom prst="rect">
            <a:avLst/>
          </a:prstGeom>
        </p:spPr>
        <p:txBody>
          <a:bodyPr anchor="t" rtlCol="false" tIns="0" lIns="0" bIns="0" rIns="0">
            <a:spAutoFit/>
          </a:bodyPr>
          <a:lstStyle/>
          <a:p>
            <a:pPr algn="ctr" marL="0" indent="0" lvl="0">
              <a:lnSpc>
                <a:spcPts val="4323"/>
              </a:lnSpc>
              <a:spcBef>
                <a:spcPct val="0"/>
              </a:spcBef>
            </a:pPr>
            <a:r>
              <a:rPr lang="en-US" b="true" sz="3088">
                <a:solidFill>
                  <a:srgbClr val="FFFFFF"/>
                </a:solidFill>
                <a:latin typeface="Montserrat Classic Bold"/>
                <a:ea typeface="Montserrat Classic Bold"/>
                <a:cs typeface="Montserrat Classic Bold"/>
                <a:sym typeface="Montserrat Classic Bold"/>
              </a:rPr>
              <a:t>Résultats, Limites et Perspectives</a:t>
            </a:r>
          </a:p>
        </p:txBody>
      </p:sp>
      <p:sp>
        <p:nvSpPr>
          <p:cNvPr name="TextBox 25" id="25"/>
          <p:cNvSpPr txBox="true"/>
          <p:nvPr/>
        </p:nvSpPr>
        <p:spPr>
          <a:xfrm rot="0">
            <a:off x="2107463" y="5697154"/>
            <a:ext cx="4123087" cy="1432331"/>
          </a:xfrm>
          <a:prstGeom prst="rect">
            <a:avLst/>
          </a:prstGeom>
        </p:spPr>
        <p:txBody>
          <a:bodyPr anchor="t" rtlCol="false" tIns="0" lIns="0" bIns="0" rIns="0">
            <a:spAutoFit/>
          </a:bodyPr>
          <a:lstStyle/>
          <a:p>
            <a:pPr algn="l" marL="429041" indent="-214521" lvl="1">
              <a:lnSpc>
                <a:spcPts val="2881"/>
              </a:lnSpc>
              <a:buFont typeface="Arial"/>
              <a:buChar char="•"/>
            </a:pPr>
            <a:r>
              <a:rPr lang="en-US" sz="1987">
                <a:solidFill>
                  <a:srgbClr val="FFFFFF"/>
                </a:solidFill>
                <a:latin typeface="Montserrat"/>
                <a:ea typeface="Montserrat"/>
                <a:cs typeface="Montserrat"/>
                <a:sym typeface="Montserrat"/>
              </a:rPr>
              <a:t>Extraction automatisée et efficace des informations.</a:t>
            </a:r>
          </a:p>
          <a:p>
            <a:pPr algn="l" marL="429041" indent="-214521" lvl="1">
              <a:lnSpc>
                <a:spcPts val="2881"/>
              </a:lnSpc>
              <a:buFont typeface="Arial"/>
              <a:buChar char="•"/>
            </a:pPr>
            <a:r>
              <a:rPr lang="en-US" sz="1987">
                <a:solidFill>
                  <a:srgbClr val="FFFFFF"/>
                </a:solidFill>
                <a:latin typeface="Montserrat"/>
                <a:ea typeface="Montserrat"/>
                <a:cs typeface="Montserrat"/>
                <a:sym typeface="Montserrat"/>
              </a:rPr>
              <a:t>Réponses contextuelles optimisées.</a:t>
            </a:r>
          </a:p>
        </p:txBody>
      </p:sp>
      <p:sp>
        <p:nvSpPr>
          <p:cNvPr name="TextBox 26" id="26"/>
          <p:cNvSpPr txBox="true"/>
          <p:nvPr/>
        </p:nvSpPr>
        <p:spPr>
          <a:xfrm rot="0">
            <a:off x="6952970" y="5697154"/>
            <a:ext cx="4123087" cy="2156231"/>
          </a:xfrm>
          <a:prstGeom prst="rect">
            <a:avLst/>
          </a:prstGeom>
        </p:spPr>
        <p:txBody>
          <a:bodyPr anchor="t" rtlCol="false" tIns="0" lIns="0" bIns="0" rIns="0">
            <a:spAutoFit/>
          </a:bodyPr>
          <a:lstStyle/>
          <a:p>
            <a:pPr algn="l" marL="429041" indent="-214521" lvl="1">
              <a:lnSpc>
                <a:spcPts val="2881"/>
              </a:lnSpc>
              <a:buFont typeface="Arial"/>
              <a:buChar char="•"/>
            </a:pPr>
            <a:r>
              <a:rPr lang="en-US" sz="1987">
                <a:solidFill>
                  <a:srgbClr val="FFFFFF"/>
                </a:solidFill>
                <a:latin typeface="Montserrat"/>
                <a:ea typeface="Montserrat"/>
                <a:cs typeface="Montserrat"/>
                <a:sym typeface="Montserrat"/>
              </a:rPr>
              <a:t>Taille des documents volumineux peut ralentir les performances.</a:t>
            </a:r>
          </a:p>
          <a:p>
            <a:pPr algn="l" marL="429041" indent="-214521" lvl="1">
              <a:lnSpc>
                <a:spcPts val="2881"/>
              </a:lnSpc>
              <a:buFont typeface="Arial"/>
              <a:buChar char="•"/>
            </a:pPr>
            <a:r>
              <a:rPr lang="en-US" sz="1987">
                <a:solidFill>
                  <a:srgbClr val="FFFFFF"/>
                </a:solidFill>
                <a:latin typeface="Montserrat"/>
                <a:ea typeface="Montserrat"/>
                <a:cs typeface="Montserrat"/>
                <a:sym typeface="Montserrat"/>
              </a:rPr>
              <a:t>La qualité des réponses dépend fortement des PDF textuels.</a:t>
            </a:r>
          </a:p>
        </p:txBody>
      </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14813" y="510739"/>
            <a:ext cx="16858375" cy="9265522"/>
            <a:chOff x="0" y="0"/>
            <a:chExt cx="4985960" cy="2740331"/>
          </a:xfrm>
        </p:grpSpPr>
        <p:sp>
          <p:nvSpPr>
            <p:cNvPr name="Freeform 4" id="4"/>
            <p:cNvSpPr/>
            <p:nvPr/>
          </p:nvSpPr>
          <p:spPr>
            <a:xfrm flipH="false" flipV="false" rot="0">
              <a:off x="0" y="0"/>
              <a:ext cx="4985960" cy="2740331"/>
            </a:xfrm>
            <a:custGeom>
              <a:avLst/>
              <a:gdLst/>
              <a:ahLst/>
              <a:cxnLst/>
              <a:rect r="r" b="b" t="t" l="l"/>
              <a:pathLst>
                <a:path h="2740331" w="4985960">
                  <a:moveTo>
                    <a:pt x="27095" y="0"/>
                  </a:moveTo>
                  <a:lnTo>
                    <a:pt x="4958866" y="0"/>
                  </a:lnTo>
                  <a:cubicBezTo>
                    <a:pt x="4966052" y="0"/>
                    <a:pt x="4972943" y="2855"/>
                    <a:pt x="4978024" y="7936"/>
                  </a:cubicBezTo>
                  <a:cubicBezTo>
                    <a:pt x="4983106" y="13017"/>
                    <a:pt x="4985960" y="19909"/>
                    <a:pt x="4985960" y="27095"/>
                  </a:cubicBezTo>
                  <a:lnTo>
                    <a:pt x="4985960" y="2713236"/>
                  </a:lnTo>
                  <a:cubicBezTo>
                    <a:pt x="4985960" y="2728200"/>
                    <a:pt x="4973830" y="2740331"/>
                    <a:pt x="4958866" y="2740331"/>
                  </a:cubicBezTo>
                  <a:lnTo>
                    <a:pt x="27095" y="2740331"/>
                  </a:lnTo>
                  <a:cubicBezTo>
                    <a:pt x="12131" y="2740331"/>
                    <a:pt x="0" y="2728200"/>
                    <a:pt x="0" y="2713236"/>
                  </a:cubicBezTo>
                  <a:lnTo>
                    <a:pt x="0" y="27095"/>
                  </a:lnTo>
                  <a:cubicBezTo>
                    <a:pt x="0" y="12131"/>
                    <a:pt x="12131" y="0"/>
                    <a:pt x="27095" y="0"/>
                  </a:cubicBezTo>
                  <a:close/>
                </a:path>
              </a:pathLst>
            </a:custGeom>
            <a:solidFill>
              <a:srgbClr val="000000">
                <a:alpha val="0"/>
              </a:srgbClr>
            </a:solidFill>
            <a:ln w="171450" cap="rnd">
              <a:gradFill>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prstDash val="solid"/>
              <a:round/>
            </a:ln>
          </p:spPr>
        </p:sp>
        <p:sp>
          <p:nvSpPr>
            <p:cNvPr name="TextBox 5" id="5"/>
            <p:cNvSpPr txBox="true"/>
            <p:nvPr/>
          </p:nvSpPr>
          <p:spPr>
            <a:xfrm>
              <a:off x="0" y="-95250"/>
              <a:ext cx="4985960" cy="283558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4154873" y="2953699"/>
            <a:ext cx="9978254" cy="5831382"/>
            <a:chOff x="0" y="0"/>
            <a:chExt cx="2951125" cy="1724664"/>
          </a:xfrm>
        </p:grpSpPr>
        <p:sp>
          <p:nvSpPr>
            <p:cNvPr name="Freeform 7" id="7"/>
            <p:cNvSpPr/>
            <p:nvPr/>
          </p:nvSpPr>
          <p:spPr>
            <a:xfrm flipH="false" flipV="false" rot="0">
              <a:off x="0" y="0"/>
              <a:ext cx="2951125" cy="1724664"/>
            </a:xfrm>
            <a:custGeom>
              <a:avLst/>
              <a:gdLst/>
              <a:ahLst/>
              <a:cxnLst/>
              <a:rect r="r" b="b" t="t" l="l"/>
              <a:pathLst>
                <a:path h="1724664" w="2951125">
                  <a:moveTo>
                    <a:pt x="45777" y="0"/>
                  </a:moveTo>
                  <a:lnTo>
                    <a:pt x="2905348" y="0"/>
                  </a:lnTo>
                  <a:cubicBezTo>
                    <a:pt x="2917489" y="0"/>
                    <a:pt x="2929133" y="4823"/>
                    <a:pt x="2937718" y="13408"/>
                  </a:cubicBezTo>
                  <a:cubicBezTo>
                    <a:pt x="2946302" y="21993"/>
                    <a:pt x="2951125" y="33636"/>
                    <a:pt x="2951125" y="45777"/>
                  </a:cubicBezTo>
                  <a:lnTo>
                    <a:pt x="2951125" y="1678888"/>
                  </a:lnTo>
                  <a:cubicBezTo>
                    <a:pt x="2951125" y="1691028"/>
                    <a:pt x="2946302" y="1702672"/>
                    <a:pt x="2937718" y="1711257"/>
                  </a:cubicBezTo>
                  <a:cubicBezTo>
                    <a:pt x="2929133" y="1719842"/>
                    <a:pt x="2917489" y="1724664"/>
                    <a:pt x="2905348" y="1724664"/>
                  </a:cubicBezTo>
                  <a:lnTo>
                    <a:pt x="45777" y="1724664"/>
                  </a:lnTo>
                  <a:cubicBezTo>
                    <a:pt x="33636" y="1724664"/>
                    <a:pt x="21993" y="1719842"/>
                    <a:pt x="13408" y="1711257"/>
                  </a:cubicBezTo>
                  <a:cubicBezTo>
                    <a:pt x="4823" y="1702672"/>
                    <a:pt x="0" y="1691028"/>
                    <a:pt x="0" y="1678888"/>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951125" cy="1819914"/>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9" id="9"/>
          <p:cNvSpPr/>
          <p:nvPr/>
        </p:nvSpPr>
        <p:spPr>
          <a:xfrm flipH="false" flipV="false" rot="0">
            <a:off x="7281450" y="1446586"/>
            <a:ext cx="3725100" cy="3014227"/>
          </a:xfrm>
          <a:custGeom>
            <a:avLst/>
            <a:gdLst/>
            <a:ahLst/>
            <a:cxnLst/>
            <a:rect r="r" b="b" t="t" l="l"/>
            <a:pathLst>
              <a:path h="3014227" w="3725100">
                <a:moveTo>
                  <a:pt x="0" y="0"/>
                </a:moveTo>
                <a:lnTo>
                  <a:pt x="3725100" y="0"/>
                </a:lnTo>
                <a:lnTo>
                  <a:pt x="3725100" y="3014227"/>
                </a:lnTo>
                <a:lnTo>
                  <a:pt x="0" y="3014227"/>
                </a:lnTo>
                <a:lnTo>
                  <a:pt x="0" y="0"/>
                </a:lnTo>
                <a:close/>
              </a:path>
            </a:pathLst>
          </a:custGeom>
          <a:blipFill>
            <a:blip r:embed="rId3"/>
            <a:stretch>
              <a:fillRect l="0" t="0" r="0" b="0"/>
            </a:stretch>
          </a:blipFill>
        </p:spPr>
      </p:sp>
      <p:sp>
        <p:nvSpPr>
          <p:cNvPr name="TextBox 10" id="10"/>
          <p:cNvSpPr txBox="true"/>
          <p:nvPr/>
        </p:nvSpPr>
        <p:spPr>
          <a:xfrm rot="0">
            <a:off x="5537459" y="4502458"/>
            <a:ext cx="7213081" cy="1035992"/>
          </a:xfrm>
          <a:prstGeom prst="rect">
            <a:avLst/>
          </a:prstGeom>
        </p:spPr>
        <p:txBody>
          <a:bodyPr anchor="t" rtlCol="false" tIns="0" lIns="0" bIns="0" rIns="0">
            <a:spAutoFit/>
          </a:bodyPr>
          <a:lstStyle/>
          <a:p>
            <a:pPr algn="ctr" marL="0" indent="0" lvl="0">
              <a:lnSpc>
                <a:spcPts val="8416"/>
              </a:lnSpc>
              <a:spcBef>
                <a:spcPct val="0"/>
              </a:spcBef>
            </a:pPr>
            <a:r>
              <a:rPr lang="en-US" b="true" sz="6011">
                <a:solidFill>
                  <a:srgbClr val="FFFFFF"/>
                </a:solidFill>
                <a:latin typeface="Montserrat Classic Bold"/>
                <a:ea typeface="Montserrat Classic Bold"/>
                <a:cs typeface="Montserrat Classic Bold"/>
                <a:sym typeface="Montserrat Classic Bold"/>
              </a:rPr>
              <a:t>Conclusion</a:t>
            </a:r>
          </a:p>
        </p:txBody>
      </p:sp>
      <p:sp>
        <p:nvSpPr>
          <p:cNvPr name="TextBox 11" id="11"/>
          <p:cNvSpPr txBox="true"/>
          <p:nvPr/>
        </p:nvSpPr>
        <p:spPr>
          <a:xfrm rot="0">
            <a:off x="5424058" y="5821765"/>
            <a:ext cx="7439883" cy="2582983"/>
          </a:xfrm>
          <a:prstGeom prst="rect">
            <a:avLst/>
          </a:prstGeom>
        </p:spPr>
        <p:txBody>
          <a:bodyPr anchor="t" rtlCol="false" tIns="0" lIns="0" bIns="0" rIns="0">
            <a:spAutoFit/>
          </a:bodyPr>
          <a:lstStyle/>
          <a:p>
            <a:pPr algn="ctr">
              <a:lnSpc>
                <a:spcPts val="2966"/>
              </a:lnSpc>
            </a:pPr>
            <a:r>
              <a:rPr lang="en-US" sz="2046">
                <a:solidFill>
                  <a:srgbClr val="FFFFFF"/>
                </a:solidFill>
                <a:latin typeface="Montserrat"/>
                <a:ea typeface="Montserrat"/>
                <a:cs typeface="Montserrat"/>
                <a:sym typeface="Montserrat"/>
              </a:rPr>
              <a:t>Ce projet a permis de développer un chatbot intelligent capable d’analyser des documents PDF et de fournir des réponses précises via des technologies modernes comme LangChain et FAISS. Il se distingue par sa rapidité, son efficacité, et son interface conviviale. À l’avenir, des améliorations comme l’intégration de modèles avancés renforceront sa polyvalence.</a:t>
            </a:r>
          </a:p>
        </p:txBody>
      </p:sp>
      <p:sp>
        <p:nvSpPr>
          <p:cNvPr name="Freeform 12" id="12"/>
          <p:cNvSpPr/>
          <p:nvPr/>
        </p:nvSpPr>
        <p:spPr>
          <a:xfrm flipH="false" flipV="false" rot="0">
            <a:off x="-537709" y="4626283"/>
            <a:ext cx="1568382" cy="2297488"/>
          </a:xfrm>
          <a:custGeom>
            <a:avLst/>
            <a:gdLst/>
            <a:ahLst/>
            <a:cxnLst/>
            <a:rect r="r" b="b" t="t" l="l"/>
            <a:pathLst>
              <a:path h="2297488" w="1568382">
                <a:moveTo>
                  <a:pt x="0" y="0"/>
                </a:moveTo>
                <a:lnTo>
                  <a:pt x="1568382" y="0"/>
                </a:lnTo>
                <a:lnTo>
                  <a:pt x="1568382" y="2297488"/>
                </a:lnTo>
                <a:lnTo>
                  <a:pt x="0" y="2297488"/>
                </a:lnTo>
                <a:lnTo>
                  <a:pt x="0" y="0"/>
                </a:lnTo>
                <a:close/>
              </a:path>
            </a:pathLst>
          </a:custGeom>
          <a:blipFill>
            <a:blip r:embed="rId4"/>
            <a:stretch>
              <a:fillRect l="-185101" t="-125652" r="0" b="0"/>
            </a:stretch>
          </a:blipFill>
        </p:spPr>
      </p:sp>
      <p:sp>
        <p:nvSpPr>
          <p:cNvPr name="Freeform 13" id="13"/>
          <p:cNvSpPr/>
          <p:nvPr/>
        </p:nvSpPr>
        <p:spPr>
          <a:xfrm flipH="false" flipV="false" rot="-10800000">
            <a:off x="17259300" y="2580788"/>
            <a:ext cx="1568382" cy="2297488"/>
          </a:xfrm>
          <a:custGeom>
            <a:avLst/>
            <a:gdLst/>
            <a:ahLst/>
            <a:cxnLst/>
            <a:rect r="r" b="b" t="t" l="l"/>
            <a:pathLst>
              <a:path h="2297488" w="1568382">
                <a:moveTo>
                  <a:pt x="0" y="0"/>
                </a:moveTo>
                <a:lnTo>
                  <a:pt x="1568382" y="0"/>
                </a:lnTo>
                <a:lnTo>
                  <a:pt x="1568382" y="2297487"/>
                </a:lnTo>
                <a:lnTo>
                  <a:pt x="0" y="2297487"/>
                </a:lnTo>
                <a:lnTo>
                  <a:pt x="0" y="0"/>
                </a:lnTo>
                <a:close/>
              </a:path>
            </a:pathLst>
          </a:custGeom>
          <a:blipFill>
            <a:blip r:embed="rId4"/>
            <a:stretch>
              <a:fillRect l="-185101" t="-125652" r="0" b="0"/>
            </a:stretch>
          </a:blipFill>
        </p:spPr>
      </p:sp>
    </p:spTree>
  </p:cSld>
  <p:clrMapOvr>
    <a:masterClrMapping/>
  </p:clrMapOvr>
  <p:transition spd="fast">
    <p:wipe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0" y="0"/>
            <a:ext cx="18288000" cy="10287000"/>
            <a:chOff x="0" y="0"/>
            <a:chExt cx="5408780" cy="3042439"/>
          </a:xfrm>
        </p:grpSpPr>
        <p:sp>
          <p:nvSpPr>
            <p:cNvPr name="Freeform 4" id="4"/>
            <p:cNvSpPr/>
            <p:nvPr/>
          </p:nvSpPr>
          <p:spPr>
            <a:xfrm flipH="false" flipV="false" rot="0">
              <a:off x="0" y="0"/>
              <a:ext cx="5408780" cy="3042439"/>
            </a:xfrm>
            <a:custGeom>
              <a:avLst/>
              <a:gdLst/>
              <a:ahLst/>
              <a:cxnLst/>
              <a:rect r="r" b="b" t="t" l="l"/>
              <a:pathLst>
                <a:path h="3042439" w="5408780">
                  <a:moveTo>
                    <a:pt x="24977" y="0"/>
                  </a:moveTo>
                  <a:lnTo>
                    <a:pt x="5383803" y="0"/>
                  </a:lnTo>
                  <a:cubicBezTo>
                    <a:pt x="5397598" y="0"/>
                    <a:pt x="5408780" y="11182"/>
                    <a:pt x="5408780" y="24977"/>
                  </a:cubicBezTo>
                  <a:lnTo>
                    <a:pt x="5408780" y="3017462"/>
                  </a:lnTo>
                  <a:cubicBezTo>
                    <a:pt x="5408780" y="3031256"/>
                    <a:pt x="5397598" y="3042439"/>
                    <a:pt x="5383803" y="3042439"/>
                  </a:cubicBezTo>
                  <a:lnTo>
                    <a:pt x="24977" y="3042439"/>
                  </a:lnTo>
                  <a:cubicBezTo>
                    <a:pt x="11182" y="3042439"/>
                    <a:pt x="0" y="3031256"/>
                    <a:pt x="0" y="3017462"/>
                  </a:cubicBezTo>
                  <a:lnTo>
                    <a:pt x="0" y="24977"/>
                  </a:lnTo>
                  <a:cubicBezTo>
                    <a:pt x="0" y="11182"/>
                    <a:pt x="11182" y="0"/>
                    <a:pt x="249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5408780" cy="3137689"/>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819438" y="241083"/>
            <a:ext cx="9178325" cy="1290136"/>
            <a:chOff x="0" y="0"/>
            <a:chExt cx="2960236" cy="416101"/>
          </a:xfrm>
        </p:grpSpPr>
        <p:sp>
          <p:nvSpPr>
            <p:cNvPr name="Freeform 7" id="7"/>
            <p:cNvSpPr/>
            <p:nvPr/>
          </p:nvSpPr>
          <p:spPr>
            <a:xfrm flipH="false" flipV="false" rot="0">
              <a:off x="0" y="0"/>
              <a:ext cx="2960236" cy="416101"/>
            </a:xfrm>
            <a:custGeom>
              <a:avLst/>
              <a:gdLst/>
              <a:ahLst/>
              <a:cxnLst/>
              <a:rect r="r" b="b" t="t" l="l"/>
              <a:pathLst>
                <a:path h="416101" w="2960236">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960236" cy="511351"/>
            </a:xfrm>
            <a:prstGeom prst="rect">
              <a:avLst/>
            </a:prstGeom>
          </p:spPr>
          <p:txBody>
            <a:bodyPr anchor="ctr" rtlCol="false" tIns="50800" lIns="50800" bIns="50800" rIns="50800"/>
            <a:lstStyle/>
            <a:p>
              <a:pPr algn="ctr" marL="0" indent="0" lvl="0">
                <a:lnSpc>
                  <a:spcPts val="3706"/>
                </a:lnSpc>
                <a:spcBef>
                  <a:spcPct val="0"/>
                </a:spcBef>
              </a:pPr>
            </a:p>
          </p:txBody>
        </p:sp>
      </p:grpSp>
      <p:pic>
        <p:nvPicPr>
          <p:cNvPr name="Picture 9" id="9">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819438" y="1735598"/>
            <a:ext cx="16230600" cy="8081486"/>
          </a:xfrm>
          <a:prstGeom prst="rect">
            <a:avLst/>
          </a:prstGeom>
        </p:spPr>
      </p:pic>
      <p:sp>
        <p:nvSpPr>
          <p:cNvPr name="TextBox 10" id="10"/>
          <p:cNvSpPr txBox="true"/>
          <p:nvPr/>
        </p:nvSpPr>
        <p:spPr>
          <a:xfrm rot="0">
            <a:off x="1373741" y="546311"/>
            <a:ext cx="8069718" cy="613005"/>
          </a:xfrm>
          <a:prstGeom prst="rect">
            <a:avLst/>
          </a:prstGeom>
        </p:spPr>
        <p:txBody>
          <a:bodyPr anchor="t" rtlCol="false" tIns="0" lIns="0" bIns="0" rIns="0">
            <a:spAutoFit/>
          </a:bodyPr>
          <a:lstStyle/>
          <a:p>
            <a:pPr algn="l" marL="0" indent="0" lvl="0">
              <a:lnSpc>
                <a:spcPts val="5062"/>
              </a:lnSpc>
              <a:spcBef>
                <a:spcPct val="0"/>
              </a:spcBef>
            </a:pPr>
            <a:r>
              <a:rPr lang="en-US" b="true" sz="3615">
                <a:solidFill>
                  <a:srgbClr val="FFFFFF"/>
                </a:solidFill>
                <a:latin typeface="Montserrat Classic Bold"/>
                <a:ea typeface="Montserrat Classic Bold"/>
                <a:cs typeface="Montserrat Classic Bold"/>
                <a:sym typeface="Montserrat Classic Bold"/>
              </a:rPr>
              <a:t>Demo</a:t>
            </a:r>
          </a:p>
        </p:txBody>
      </p:sp>
    </p:spTree>
  </p:cSld>
  <p:clrMapOvr>
    <a:masterClrMapping/>
  </p:clrMapOvr>
  <p:transition spd="fast">
    <p:wipe dir="l"/>
  </p:transition>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500633" y="3194186"/>
            <a:ext cx="9978254" cy="4784883"/>
            <a:chOff x="0" y="0"/>
            <a:chExt cx="2951125" cy="1415156"/>
          </a:xfrm>
        </p:grpSpPr>
        <p:sp>
          <p:nvSpPr>
            <p:cNvPr name="Freeform 4" id="4"/>
            <p:cNvSpPr/>
            <p:nvPr/>
          </p:nvSpPr>
          <p:spPr>
            <a:xfrm flipH="false" flipV="false" rot="0">
              <a:off x="0" y="0"/>
              <a:ext cx="2951125" cy="1415156"/>
            </a:xfrm>
            <a:custGeom>
              <a:avLst/>
              <a:gdLst/>
              <a:ahLst/>
              <a:cxnLst/>
              <a:rect r="r" b="b" t="t" l="l"/>
              <a:pathLst>
                <a:path h="1415156" w="2951125">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951125" cy="1510406"/>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10536717" y="1470421"/>
            <a:ext cx="7345093" cy="10027430"/>
          </a:xfrm>
          <a:custGeom>
            <a:avLst/>
            <a:gdLst/>
            <a:ahLst/>
            <a:cxnLst/>
            <a:rect r="r" b="b" t="t" l="l"/>
            <a:pathLst>
              <a:path h="10027430" w="7345093">
                <a:moveTo>
                  <a:pt x="0" y="0"/>
                </a:moveTo>
                <a:lnTo>
                  <a:pt x="7345093" y="0"/>
                </a:lnTo>
                <a:lnTo>
                  <a:pt x="7345093" y="10027430"/>
                </a:lnTo>
                <a:lnTo>
                  <a:pt x="0" y="10027430"/>
                </a:lnTo>
                <a:lnTo>
                  <a:pt x="0" y="0"/>
                </a:lnTo>
                <a:close/>
              </a:path>
            </a:pathLst>
          </a:custGeom>
          <a:blipFill>
            <a:blip r:embed="rId3"/>
            <a:stretch>
              <a:fillRect l="0" t="0" r="0" b="0"/>
            </a:stretch>
          </a:blipFill>
        </p:spPr>
      </p:sp>
      <p:sp>
        <p:nvSpPr>
          <p:cNvPr name="Freeform 7" id="7"/>
          <p:cNvSpPr/>
          <p:nvPr/>
        </p:nvSpPr>
        <p:spPr>
          <a:xfrm flipH="false" flipV="false" rot="0">
            <a:off x="645336" y="1524644"/>
            <a:ext cx="3334910" cy="3339083"/>
          </a:xfrm>
          <a:custGeom>
            <a:avLst/>
            <a:gdLst/>
            <a:ahLst/>
            <a:cxnLst/>
            <a:rect r="r" b="b" t="t" l="l"/>
            <a:pathLst>
              <a:path h="3339083" w="3334910">
                <a:moveTo>
                  <a:pt x="0" y="0"/>
                </a:moveTo>
                <a:lnTo>
                  <a:pt x="3334909" y="0"/>
                </a:lnTo>
                <a:lnTo>
                  <a:pt x="3334909" y="3339084"/>
                </a:lnTo>
                <a:lnTo>
                  <a:pt x="0" y="3339084"/>
                </a:lnTo>
                <a:lnTo>
                  <a:pt x="0" y="0"/>
                </a:lnTo>
                <a:close/>
              </a:path>
            </a:pathLst>
          </a:custGeom>
          <a:blipFill>
            <a:blip r:embed="rId4"/>
            <a:stretch>
              <a:fillRect l="0" t="0" r="0" b="0"/>
            </a:stretch>
          </a:blipFill>
        </p:spPr>
      </p:sp>
      <p:sp>
        <p:nvSpPr>
          <p:cNvPr name="Freeform 8" id="8"/>
          <p:cNvSpPr/>
          <p:nvPr/>
        </p:nvSpPr>
        <p:spPr>
          <a:xfrm flipH="false" flipV="false" rot="-5400000">
            <a:off x="7610259" y="7659774"/>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5"/>
            <a:stretch>
              <a:fillRect l="-557972" t="0" r="0" b="0"/>
            </a:stretch>
          </a:blipFill>
        </p:spPr>
      </p:sp>
      <p:sp>
        <p:nvSpPr>
          <p:cNvPr name="TextBox 9" id="9"/>
          <p:cNvSpPr txBox="true"/>
          <p:nvPr/>
        </p:nvSpPr>
        <p:spPr>
          <a:xfrm rot="0">
            <a:off x="2004859" y="4355225"/>
            <a:ext cx="8679219" cy="2832335"/>
          </a:xfrm>
          <a:prstGeom prst="rect">
            <a:avLst/>
          </a:prstGeom>
        </p:spPr>
        <p:txBody>
          <a:bodyPr anchor="t" rtlCol="false" tIns="0" lIns="0" bIns="0" rIns="0">
            <a:spAutoFit/>
          </a:bodyPr>
          <a:lstStyle/>
          <a:p>
            <a:pPr algn="ctr" marL="0" indent="0" lvl="0">
              <a:lnSpc>
                <a:spcPts val="11362"/>
              </a:lnSpc>
              <a:spcBef>
                <a:spcPct val="0"/>
              </a:spcBef>
            </a:pPr>
            <a:r>
              <a:rPr lang="en-US" b="true" sz="8115">
                <a:solidFill>
                  <a:srgbClr val="FFFFFF"/>
                </a:solidFill>
                <a:latin typeface="Montserrat Classic Bold"/>
                <a:ea typeface="Montserrat Classic Bold"/>
                <a:cs typeface="Montserrat Classic Bold"/>
                <a:sym typeface="Montserrat Classic Bold"/>
              </a:rPr>
              <a:t>Merci pour votre attention</a:t>
            </a:r>
          </a:p>
        </p:txBody>
      </p:sp>
      <p:sp>
        <p:nvSpPr>
          <p:cNvPr name="TextBox 10" id="10"/>
          <p:cNvSpPr txBox="true"/>
          <p:nvPr/>
        </p:nvSpPr>
        <p:spPr>
          <a:xfrm rot="0">
            <a:off x="6022544" y="3673798"/>
            <a:ext cx="2007061" cy="843352"/>
          </a:xfrm>
          <a:prstGeom prst="rect">
            <a:avLst/>
          </a:prstGeom>
        </p:spPr>
        <p:txBody>
          <a:bodyPr anchor="t" rtlCol="false" tIns="0" lIns="0" bIns="0" rIns="0">
            <a:spAutoFit/>
          </a:bodyPr>
          <a:lstStyle/>
          <a:p>
            <a:pPr algn="l">
              <a:lnSpc>
                <a:spcPts val="3391"/>
              </a:lnSpc>
            </a:pPr>
            <a:r>
              <a:rPr lang="en-US" sz="2422" spc="-48">
                <a:solidFill>
                  <a:srgbClr val="FFFFFF"/>
                </a:solidFill>
                <a:latin typeface="Montserrat Classic"/>
                <a:ea typeface="Montserrat Classic"/>
                <a:cs typeface="Montserrat Classic"/>
                <a:sym typeface="Montserrat Classic"/>
              </a:rPr>
              <a:t>Studio Shodwe</a:t>
            </a:r>
          </a:p>
        </p:txBody>
      </p:sp>
      <p:sp>
        <p:nvSpPr>
          <p:cNvPr name="Freeform 11" id="11"/>
          <p:cNvSpPr/>
          <p:nvPr/>
        </p:nvSpPr>
        <p:spPr>
          <a:xfrm flipH="false" flipV="false" rot="5400000">
            <a:off x="10413250" y="-1799342"/>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5"/>
            <a:stretch>
              <a:fillRect l="-557972" t="0" r="0" b="0"/>
            </a:stretch>
          </a:blipFill>
        </p:spPr>
      </p:sp>
      <p:sp>
        <p:nvSpPr>
          <p:cNvPr name="Freeform 12" id="12"/>
          <p:cNvSpPr/>
          <p:nvPr/>
        </p:nvSpPr>
        <p:spPr>
          <a:xfrm flipH="false" flipV="false" rot="0">
            <a:off x="5067705" y="3721423"/>
            <a:ext cx="840830" cy="848252"/>
          </a:xfrm>
          <a:custGeom>
            <a:avLst/>
            <a:gdLst/>
            <a:ahLst/>
            <a:cxnLst/>
            <a:rect r="r" b="b" t="t" l="l"/>
            <a:pathLst>
              <a:path h="848252" w="840830">
                <a:moveTo>
                  <a:pt x="0" y="0"/>
                </a:moveTo>
                <a:lnTo>
                  <a:pt x="840830" y="0"/>
                </a:lnTo>
                <a:lnTo>
                  <a:pt x="840830" y="848253"/>
                </a:lnTo>
                <a:lnTo>
                  <a:pt x="0" y="848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transition spd="fast">
    <p:wipe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0">
            <a:off x="6494845" y="5041652"/>
            <a:ext cx="1507575" cy="1510722"/>
          </a:xfrm>
          <a:custGeom>
            <a:avLst/>
            <a:gdLst/>
            <a:ahLst/>
            <a:cxnLst/>
            <a:rect r="r" b="b" t="t" l="l"/>
            <a:pathLst>
              <a:path h="1510722" w="1507575">
                <a:moveTo>
                  <a:pt x="0" y="0"/>
                </a:moveTo>
                <a:lnTo>
                  <a:pt x="1507575" y="0"/>
                </a:lnTo>
                <a:lnTo>
                  <a:pt x="1507575" y="1510721"/>
                </a:lnTo>
                <a:lnTo>
                  <a:pt x="0" y="1510721"/>
                </a:lnTo>
                <a:lnTo>
                  <a:pt x="0" y="0"/>
                </a:lnTo>
                <a:close/>
              </a:path>
            </a:pathLst>
          </a:custGeom>
          <a:blipFill>
            <a:blip r:embed="rId3"/>
            <a:stretch>
              <a:fillRect l="0" t="0" r="0" b="0"/>
            </a:stretch>
          </a:blipFill>
        </p:spPr>
      </p:sp>
      <p:sp>
        <p:nvSpPr>
          <p:cNvPr name="Freeform 4" id="4"/>
          <p:cNvSpPr/>
          <p:nvPr/>
        </p:nvSpPr>
        <p:spPr>
          <a:xfrm flipH="false" flipV="false" rot="0">
            <a:off x="8493704" y="4961254"/>
            <a:ext cx="2065727" cy="1671517"/>
          </a:xfrm>
          <a:custGeom>
            <a:avLst/>
            <a:gdLst/>
            <a:ahLst/>
            <a:cxnLst/>
            <a:rect r="r" b="b" t="t" l="l"/>
            <a:pathLst>
              <a:path h="1671517" w="2065727">
                <a:moveTo>
                  <a:pt x="0" y="0"/>
                </a:moveTo>
                <a:lnTo>
                  <a:pt x="2065727" y="0"/>
                </a:lnTo>
                <a:lnTo>
                  <a:pt x="2065727" y="1671517"/>
                </a:lnTo>
                <a:lnTo>
                  <a:pt x="0" y="1671517"/>
                </a:lnTo>
                <a:lnTo>
                  <a:pt x="0" y="0"/>
                </a:lnTo>
                <a:close/>
              </a:path>
            </a:pathLst>
          </a:custGeom>
          <a:blipFill>
            <a:blip r:embed="rId4"/>
            <a:stretch>
              <a:fillRect l="0" t="0" r="0" b="0"/>
            </a:stretch>
          </a:blipFill>
        </p:spPr>
      </p:sp>
      <p:sp>
        <p:nvSpPr>
          <p:cNvPr name="Freeform 5" id="5"/>
          <p:cNvSpPr/>
          <p:nvPr/>
        </p:nvSpPr>
        <p:spPr>
          <a:xfrm flipH="false" flipV="false" rot="0">
            <a:off x="2767909" y="4968049"/>
            <a:ext cx="1819571" cy="1291895"/>
          </a:xfrm>
          <a:custGeom>
            <a:avLst/>
            <a:gdLst/>
            <a:ahLst/>
            <a:cxnLst/>
            <a:rect r="r" b="b" t="t" l="l"/>
            <a:pathLst>
              <a:path h="1291895" w="1819571">
                <a:moveTo>
                  <a:pt x="0" y="0"/>
                </a:moveTo>
                <a:lnTo>
                  <a:pt x="1819571" y="0"/>
                </a:lnTo>
                <a:lnTo>
                  <a:pt x="1819571" y="1291896"/>
                </a:lnTo>
                <a:lnTo>
                  <a:pt x="0" y="1291896"/>
                </a:lnTo>
                <a:lnTo>
                  <a:pt x="0" y="0"/>
                </a:lnTo>
                <a:close/>
              </a:path>
            </a:pathLst>
          </a:custGeom>
          <a:blipFill>
            <a:blip r:embed="rId5"/>
            <a:stretch>
              <a:fillRect l="0" t="0" r="0" b="0"/>
            </a:stretch>
          </a:blipFill>
        </p:spPr>
      </p:sp>
      <p:sp>
        <p:nvSpPr>
          <p:cNvPr name="Freeform 6" id="6"/>
          <p:cNvSpPr/>
          <p:nvPr/>
        </p:nvSpPr>
        <p:spPr>
          <a:xfrm flipH="false" flipV="false" rot="0">
            <a:off x="3100629" y="6812781"/>
            <a:ext cx="1154132" cy="1468673"/>
          </a:xfrm>
          <a:custGeom>
            <a:avLst/>
            <a:gdLst/>
            <a:ahLst/>
            <a:cxnLst/>
            <a:rect r="r" b="b" t="t" l="l"/>
            <a:pathLst>
              <a:path h="1468673" w="1154132">
                <a:moveTo>
                  <a:pt x="0" y="0"/>
                </a:moveTo>
                <a:lnTo>
                  <a:pt x="1154131" y="0"/>
                </a:lnTo>
                <a:lnTo>
                  <a:pt x="1154131" y="1468672"/>
                </a:lnTo>
                <a:lnTo>
                  <a:pt x="0" y="1468672"/>
                </a:lnTo>
                <a:lnTo>
                  <a:pt x="0" y="0"/>
                </a:lnTo>
                <a:close/>
              </a:path>
            </a:pathLst>
          </a:custGeom>
          <a:blipFill>
            <a:blip r:embed="rId6"/>
            <a:stretch>
              <a:fillRect l="0" t="0" r="0" b="0"/>
            </a:stretch>
          </a:blipFill>
        </p:spPr>
      </p:sp>
      <p:sp>
        <p:nvSpPr>
          <p:cNvPr name="Freeform 7" id="7"/>
          <p:cNvSpPr/>
          <p:nvPr/>
        </p:nvSpPr>
        <p:spPr>
          <a:xfrm flipH="false" flipV="false" rot="0">
            <a:off x="4715535" y="3215939"/>
            <a:ext cx="1779311" cy="1468673"/>
          </a:xfrm>
          <a:custGeom>
            <a:avLst/>
            <a:gdLst/>
            <a:ahLst/>
            <a:cxnLst/>
            <a:rect r="r" b="b" t="t" l="l"/>
            <a:pathLst>
              <a:path h="1468673" w="1779311">
                <a:moveTo>
                  <a:pt x="0" y="0"/>
                </a:moveTo>
                <a:lnTo>
                  <a:pt x="1779310" y="0"/>
                </a:lnTo>
                <a:lnTo>
                  <a:pt x="1779310" y="1468672"/>
                </a:lnTo>
                <a:lnTo>
                  <a:pt x="0" y="1468672"/>
                </a:lnTo>
                <a:lnTo>
                  <a:pt x="0" y="0"/>
                </a:lnTo>
                <a:close/>
              </a:path>
            </a:pathLst>
          </a:custGeom>
          <a:blipFill>
            <a:blip r:embed="rId7"/>
            <a:stretch>
              <a:fillRect l="0" t="0" r="0" b="0"/>
            </a:stretch>
          </a:blipFill>
        </p:spPr>
      </p:sp>
      <p:sp>
        <p:nvSpPr>
          <p:cNvPr name="Freeform 8" id="8"/>
          <p:cNvSpPr/>
          <p:nvPr/>
        </p:nvSpPr>
        <p:spPr>
          <a:xfrm flipH="false" flipV="false" rot="0">
            <a:off x="6317893" y="6812781"/>
            <a:ext cx="2175811" cy="1468673"/>
          </a:xfrm>
          <a:custGeom>
            <a:avLst/>
            <a:gdLst/>
            <a:ahLst/>
            <a:cxnLst/>
            <a:rect r="r" b="b" t="t" l="l"/>
            <a:pathLst>
              <a:path h="1468673" w="2175811">
                <a:moveTo>
                  <a:pt x="0" y="0"/>
                </a:moveTo>
                <a:lnTo>
                  <a:pt x="2175811" y="0"/>
                </a:lnTo>
                <a:lnTo>
                  <a:pt x="2175811" y="1468672"/>
                </a:lnTo>
                <a:lnTo>
                  <a:pt x="0" y="1468672"/>
                </a:lnTo>
                <a:lnTo>
                  <a:pt x="0" y="0"/>
                </a:lnTo>
                <a:close/>
              </a:path>
            </a:pathLst>
          </a:custGeom>
          <a:blipFill>
            <a:blip r:embed="rId8"/>
            <a:stretch>
              <a:fillRect l="0" t="0" r="0" b="0"/>
            </a:stretch>
          </a:blipFill>
        </p:spPr>
      </p:sp>
      <p:sp>
        <p:nvSpPr>
          <p:cNvPr name="Freeform 9" id="9"/>
          <p:cNvSpPr/>
          <p:nvPr/>
        </p:nvSpPr>
        <p:spPr>
          <a:xfrm flipH="false" flipV="false" rot="0">
            <a:off x="10771592" y="3315804"/>
            <a:ext cx="860397" cy="1468673"/>
          </a:xfrm>
          <a:custGeom>
            <a:avLst/>
            <a:gdLst/>
            <a:ahLst/>
            <a:cxnLst/>
            <a:rect r="r" b="b" t="t" l="l"/>
            <a:pathLst>
              <a:path h="1468673" w="860397">
                <a:moveTo>
                  <a:pt x="0" y="0"/>
                </a:moveTo>
                <a:lnTo>
                  <a:pt x="860397" y="0"/>
                </a:lnTo>
                <a:lnTo>
                  <a:pt x="860397" y="1468673"/>
                </a:lnTo>
                <a:lnTo>
                  <a:pt x="0" y="1468673"/>
                </a:lnTo>
                <a:lnTo>
                  <a:pt x="0" y="0"/>
                </a:lnTo>
                <a:close/>
              </a:path>
            </a:pathLst>
          </a:custGeom>
          <a:blipFill>
            <a:blip r:embed="rId9"/>
            <a:stretch>
              <a:fillRect l="0" t="0" r="0" b="0"/>
            </a:stretch>
          </a:blipFill>
        </p:spPr>
      </p:sp>
      <p:sp>
        <p:nvSpPr>
          <p:cNvPr name="Freeform 10" id="10"/>
          <p:cNvSpPr/>
          <p:nvPr/>
        </p:nvSpPr>
        <p:spPr>
          <a:xfrm flipH="false" flipV="false" rot="0">
            <a:off x="8857436" y="3256735"/>
            <a:ext cx="1165147" cy="1468673"/>
          </a:xfrm>
          <a:custGeom>
            <a:avLst/>
            <a:gdLst/>
            <a:ahLst/>
            <a:cxnLst/>
            <a:rect r="r" b="b" t="t" l="l"/>
            <a:pathLst>
              <a:path h="1468673" w="1165147">
                <a:moveTo>
                  <a:pt x="0" y="0"/>
                </a:moveTo>
                <a:lnTo>
                  <a:pt x="1165147" y="0"/>
                </a:lnTo>
                <a:lnTo>
                  <a:pt x="1165147" y="1468673"/>
                </a:lnTo>
                <a:lnTo>
                  <a:pt x="0" y="1468673"/>
                </a:lnTo>
                <a:lnTo>
                  <a:pt x="0" y="0"/>
                </a:lnTo>
                <a:close/>
              </a:path>
            </a:pathLst>
          </a:custGeom>
          <a:blipFill>
            <a:blip r:embed="rId10"/>
            <a:stretch>
              <a:fillRect l="0" t="0" r="0" b="0"/>
            </a:stretch>
          </a:blipFill>
        </p:spPr>
      </p:sp>
      <p:sp>
        <p:nvSpPr>
          <p:cNvPr name="Freeform 11" id="11"/>
          <p:cNvSpPr/>
          <p:nvPr/>
        </p:nvSpPr>
        <p:spPr>
          <a:xfrm flipH="false" flipV="false" rot="0">
            <a:off x="6736433" y="3315804"/>
            <a:ext cx="1024399" cy="1468673"/>
          </a:xfrm>
          <a:custGeom>
            <a:avLst/>
            <a:gdLst/>
            <a:ahLst/>
            <a:cxnLst/>
            <a:rect r="r" b="b" t="t" l="l"/>
            <a:pathLst>
              <a:path h="1468673" w="1024399">
                <a:moveTo>
                  <a:pt x="0" y="0"/>
                </a:moveTo>
                <a:lnTo>
                  <a:pt x="1024399" y="0"/>
                </a:lnTo>
                <a:lnTo>
                  <a:pt x="1024399" y="1468673"/>
                </a:lnTo>
                <a:lnTo>
                  <a:pt x="0" y="1468673"/>
                </a:lnTo>
                <a:lnTo>
                  <a:pt x="0" y="0"/>
                </a:lnTo>
                <a:close/>
              </a:path>
            </a:pathLst>
          </a:custGeom>
          <a:blipFill>
            <a:blip r:embed="rId11"/>
            <a:stretch>
              <a:fillRect l="0" t="0" r="0" b="0"/>
            </a:stretch>
          </a:blipFill>
        </p:spPr>
      </p:sp>
      <p:sp>
        <p:nvSpPr>
          <p:cNvPr name="Freeform 12" id="12"/>
          <p:cNvSpPr/>
          <p:nvPr/>
        </p:nvSpPr>
        <p:spPr>
          <a:xfrm flipH="false" flipV="false" rot="0">
            <a:off x="11966928" y="3172961"/>
            <a:ext cx="1114355" cy="1468673"/>
          </a:xfrm>
          <a:custGeom>
            <a:avLst/>
            <a:gdLst/>
            <a:ahLst/>
            <a:cxnLst/>
            <a:rect r="r" b="b" t="t" l="l"/>
            <a:pathLst>
              <a:path h="1468673" w="1114355">
                <a:moveTo>
                  <a:pt x="0" y="0"/>
                </a:moveTo>
                <a:lnTo>
                  <a:pt x="1114355" y="0"/>
                </a:lnTo>
                <a:lnTo>
                  <a:pt x="1114355" y="1468672"/>
                </a:lnTo>
                <a:lnTo>
                  <a:pt x="0" y="1468672"/>
                </a:lnTo>
                <a:lnTo>
                  <a:pt x="0" y="0"/>
                </a:lnTo>
                <a:close/>
              </a:path>
            </a:pathLst>
          </a:custGeom>
          <a:blipFill>
            <a:blip r:embed="rId12"/>
            <a:stretch>
              <a:fillRect l="0" t="0" r="0" b="0"/>
            </a:stretch>
          </a:blipFill>
        </p:spPr>
      </p:sp>
      <p:sp>
        <p:nvSpPr>
          <p:cNvPr name="Freeform 13" id="13"/>
          <p:cNvSpPr/>
          <p:nvPr/>
        </p:nvSpPr>
        <p:spPr>
          <a:xfrm flipH="false" flipV="false" rot="0">
            <a:off x="13794830" y="3256735"/>
            <a:ext cx="1029484" cy="1467198"/>
          </a:xfrm>
          <a:custGeom>
            <a:avLst/>
            <a:gdLst/>
            <a:ahLst/>
            <a:cxnLst/>
            <a:rect r="r" b="b" t="t" l="l"/>
            <a:pathLst>
              <a:path h="1467198" w="1029484">
                <a:moveTo>
                  <a:pt x="0" y="0"/>
                </a:moveTo>
                <a:lnTo>
                  <a:pt x="1029484" y="0"/>
                </a:lnTo>
                <a:lnTo>
                  <a:pt x="1029484" y="1467198"/>
                </a:lnTo>
                <a:lnTo>
                  <a:pt x="0" y="1467198"/>
                </a:lnTo>
                <a:lnTo>
                  <a:pt x="0" y="0"/>
                </a:lnTo>
                <a:close/>
              </a:path>
            </a:pathLst>
          </a:custGeom>
          <a:blipFill>
            <a:blip r:embed="rId13"/>
            <a:stretch>
              <a:fillRect l="0" t="0" r="0" b="0"/>
            </a:stretch>
          </a:blipFill>
        </p:spPr>
      </p:sp>
      <p:sp>
        <p:nvSpPr>
          <p:cNvPr name="Freeform 14" id="14"/>
          <p:cNvSpPr/>
          <p:nvPr/>
        </p:nvSpPr>
        <p:spPr>
          <a:xfrm flipH="false" flipV="false" rot="0">
            <a:off x="4884509" y="6654502"/>
            <a:ext cx="1196356" cy="1468673"/>
          </a:xfrm>
          <a:custGeom>
            <a:avLst/>
            <a:gdLst/>
            <a:ahLst/>
            <a:cxnLst/>
            <a:rect r="r" b="b" t="t" l="l"/>
            <a:pathLst>
              <a:path h="1468673" w="1196356">
                <a:moveTo>
                  <a:pt x="0" y="0"/>
                </a:moveTo>
                <a:lnTo>
                  <a:pt x="1196356" y="0"/>
                </a:lnTo>
                <a:lnTo>
                  <a:pt x="1196356" y="1468673"/>
                </a:lnTo>
                <a:lnTo>
                  <a:pt x="0" y="1468673"/>
                </a:lnTo>
                <a:lnTo>
                  <a:pt x="0" y="0"/>
                </a:lnTo>
                <a:close/>
              </a:path>
            </a:pathLst>
          </a:custGeom>
          <a:blipFill>
            <a:blip r:embed="rId14"/>
            <a:stretch>
              <a:fillRect l="0" t="0" r="0" b="0"/>
            </a:stretch>
          </a:blipFill>
        </p:spPr>
      </p:sp>
      <p:sp>
        <p:nvSpPr>
          <p:cNvPr name="Freeform 15" id="15"/>
          <p:cNvSpPr/>
          <p:nvPr/>
        </p:nvSpPr>
        <p:spPr>
          <a:xfrm flipH="false" flipV="false" rot="0">
            <a:off x="5082780" y="4879661"/>
            <a:ext cx="998085" cy="1468673"/>
          </a:xfrm>
          <a:custGeom>
            <a:avLst/>
            <a:gdLst/>
            <a:ahLst/>
            <a:cxnLst/>
            <a:rect r="r" b="b" t="t" l="l"/>
            <a:pathLst>
              <a:path h="1468673" w="998085">
                <a:moveTo>
                  <a:pt x="0" y="0"/>
                </a:moveTo>
                <a:lnTo>
                  <a:pt x="998085" y="0"/>
                </a:lnTo>
                <a:lnTo>
                  <a:pt x="998085" y="1468673"/>
                </a:lnTo>
                <a:lnTo>
                  <a:pt x="0" y="1468673"/>
                </a:lnTo>
                <a:lnTo>
                  <a:pt x="0" y="0"/>
                </a:lnTo>
                <a:close/>
              </a:path>
            </a:pathLst>
          </a:custGeom>
          <a:blipFill>
            <a:blip r:embed="rId15"/>
            <a:stretch>
              <a:fillRect l="0" t="0" r="0" b="0"/>
            </a:stretch>
          </a:blipFill>
        </p:spPr>
      </p:sp>
      <p:sp>
        <p:nvSpPr>
          <p:cNvPr name="Freeform 16" id="16"/>
          <p:cNvSpPr/>
          <p:nvPr/>
        </p:nvSpPr>
        <p:spPr>
          <a:xfrm flipH="false" flipV="false" rot="0">
            <a:off x="8974167" y="6998667"/>
            <a:ext cx="1320582" cy="1468673"/>
          </a:xfrm>
          <a:custGeom>
            <a:avLst/>
            <a:gdLst/>
            <a:ahLst/>
            <a:cxnLst/>
            <a:rect r="r" b="b" t="t" l="l"/>
            <a:pathLst>
              <a:path h="1468673" w="1320582">
                <a:moveTo>
                  <a:pt x="0" y="0"/>
                </a:moveTo>
                <a:lnTo>
                  <a:pt x="1320581" y="0"/>
                </a:lnTo>
                <a:lnTo>
                  <a:pt x="1320581" y="1468673"/>
                </a:lnTo>
                <a:lnTo>
                  <a:pt x="0" y="1468673"/>
                </a:lnTo>
                <a:lnTo>
                  <a:pt x="0" y="0"/>
                </a:lnTo>
                <a:close/>
              </a:path>
            </a:pathLst>
          </a:custGeom>
          <a:blipFill>
            <a:blip r:embed="rId16"/>
            <a:stretch>
              <a:fillRect l="0" t="0" r="0" b="0"/>
            </a:stretch>
          </a:blipFill>
        </p:spPr>
      </p:sp>
      <p:sp>
        <p:nvSpPr>
          <p:cNvPr name="Freeform 17" id="17"/>
          <p:cNvSpPr/>
          <p:nvPr/>
        </p:nvSpPr>
        <p:spPr>
          <a:xfrm flipH="false" flipV="false" rot="0">
            <a:off x="13564323" y="6812781"/>
            <a:ext cx="1497372" cy="1468673"/>
          </a:xfrm>
          <a:custGeom>
            <a:avLst/>
            <a:gdLst/>
            <a:ahLst/>
            <a:cxnLst/>
            <a:rect r="r" b="b" t="t" l="l"/>
            <a:pathLst>
              <a:path h="1468673" w="1497372">
                <a:moveTo>
                  <a:pt x="0" y="0"/>
                </a:moveTo>
                <a:lnTo>
                  <a:pt x="1497373" y="0"/>
                </a:lnTo>
                <a:lnTo>
                  <a:pt x="1497373" y="1468672"/>
                </a:lnTo>
                <a:lnTo>
                  <a:pt x="0" y="1468672"/>
                </a:lnTo>
                <a:lnTo>
                  <a:pt x="0" y="0"/>
                </a:lnTo>
                <a:close/>
              </a:path>
            </a:pathLst>
          </a:custGeom>
          <a:blipFill>
            <a:blip r:embed="rId17"/>
            <a:stretch>
              <a:fillRect l="0" t="0" r="0" b="0"/>
            </a:stretch>
          </a:blipFill>
        </p:spPr>
      </p:sp>
      <p:sp>
        <p:nvSpPr>
          <p:cNvPr name="Freeform 18" id="18"/>
          <p:cNvSpPr/>
          <p:nvPr/>
        </p:nvSpPr>
        <p:spPr>
          <a:xfrm flipH="false" flipV="false" rot="0">
            <a:off x="13454208" y="5171673"/>
            <a:ext cx="1710728" cy="1380700"/>
          </a:xfrm>
          <a:custGeom>
            <a:avLst/>
            <a:gdLst/>
            <a:ahLst/>
            <a:cxnLst/>
            <a:rect r="r" b="b" t="t" l="l"/>
            <a:pathLst>
              <a:path h="1380700" w="1710728">
                <a:moveTo>
                  <a:pt x="0" y="0"/>
                </a:moveTo>
                <a:lnTo>
                  <a:pt x="1710728" y="0"/>
                </a:lnTo>
                <a:lnTo>
                  <a:pt x="1710728" y="1380700"/>
                </a:lnTo>
                <a:lnTo>
                  <a:pt x="0" y="1380700"/>
                </a:lnTo>
                <a:lnTo>
                  <a:pt x="0" y="0"/>
                </a:lnTo>
                <a:close/>
              </a:path>
            </a:pathLst>
          </a:custGeom>
          <a:blipFill>
            <a:blip r:embed="rId18"/>
            <a:stretch>
              <a:fillRect l="0" t="0" r="0" b="0"/>
            </a:stretch>
          </a:blipFill>
        </p:spPr>
      </p:sp>
      <p:sp>
        <p:nvSpPr>
          <p:cNvPr name="Freeform 19" id="19"/>
          <p:cNvSpPr/>
          <p:nvPr/>
        </p:nvSpPr>
        <p:spPr>
          <a:xfrm flipH="false" flipV="false" rot="0">
            <a:off x="11201791" y="6998667"/>
            <a:ext cx="1457658" cy="1468673"/>
          </a:xfrm>
          <a:custGeom>
            <a:avLst/>
            <a:gdLst/>
            <a:ahLst/>
            <a:cxnLst/>
            <a:rect r="r" b="b" t="t" l="l"/>
            <a:pathLst>
              <a:path h="1468673" w="1457658">
                <a:moveTo>
                  <a:pt x="0" y="0"/>
                </a:moveTo>
                <a:lnTo>
                  <a:pt x="1457657" y="0"/>
                </a:lnTo>
                <a:lnTo>
                  <a:pt x="1457657" y="1468673"/>
                </a:lnTo>
                <a:lnTo>
                  <a:pt x="0" y="1468673"/>
                </a:lnTo>
                <a:lnTo>
                  <a:pt x="0" y="0"/>
                </a:lnTo>
                <a:close/>
              </a:path>
            </a:pathLst>
          </a:custGeom>
          <a:blipFill>
            <a:blip r:embed="rId19"/>
            <a:stretch>
              <a:fillRect l="0" t="0" r="0" b="0"/>
            </a:stretch>
          </a:blipFill>
        </p:spPr>
      </p:sp>
      <p:sp>
        <p:nvSpPr>
          <p:cNvPr name="Freeform 20" id="20"/>
          <p:cNvSpPr/>
          <p:nvPr/>
        </p:nvSpPr>
        <p:spPr>
          <a:xfrm flipH="false" flipV="false" rot="0">
            <a:off x="10902331" y="4961254"/>
            <a:ext cx="2056577" cy="1693249"/>
          </a:xfrm>
          <a:custGeom>
            <a:avLst/>
            <a:gdLst/>
            <a:ahLst/>
            <a:cxnLst/>
            <a:rect r="r" b="b" t="t" l="l"/>
            <a:pathLst>
              <a:path h="1693249" w="2056577">
                <a:moveTo>
                  <a:pt x="0" y="0"/>
                </a:moveTo>
                <a:lnTo>
                  <a:pt x="2056577" y="0"/>
                </a:lnTo>
                <a:lnTo>
                  <a:pt x="2056577" y="1693248"/>
                </a:lnTo>
                <a:lnTo>
                  <a:pt x="0" y="1693248"/>
                </a:lnTo>
                <a:lnTo>
                  <a:pt x="0" y="0"/>
                </a:lnTo>
                <a:close/>
              </a:path>
            </a:pathLst>
          </a:custGeom>
          <a:blipFill>
            <a:blip r:embed="rId20"/>
            <a:stretch>
              <a:fillRect l="0" t="0" r="0" b="0"/>
            </a:stretch>
          </a:blipFill>
        </p:spPr>
      </p:sp>
      <p:sp>
        <p:nvSpPr>
          <p:cNvPr name="Freeform 21" id="21"/>
          <p:cNvSpPr/>
          <p:nvPr/>
        </p:nvSpPr>
        <p:spPr>
          <a:xfrm flipH="false" flipV="false" rot="0">
            <a:off x="2533089" y="3429244"/>
            <a:ext cx="1944321" cy="1123655"/>
          </a:xfrm>
          <a:custGeom>
            <a:avLst/>
            <a:gdLst/>
            <a:ahLst/>
            <a:cxnLst/>
            <a:rect r="r" b="b" t="t" l="l"/>
            <a:pathLst>
              <a:path h="1123655" w="1944321">
                <a:moveTo>
                  <a:pt x="0" y="0"/>
                </a:moveTo>
                <a:lnTo>
                  <a:pt x="1944321" y="0"/>
                </a:lnTo>
                <a:lnTo>
                  <a:pt x="1944321" y="1123655"/>
                </a:lnTo>
                <a:lnTo>
                  <a:pt x="0" y="1123655"/>
                </a:lnTo>
                <a:lnTo>
                  <a:pt x="0" y="0"/>
                </a:lnTo>
                <a:close/>
              </a:path>
            </a:pathLst>
          </a:custGeom>
          <a:blipFill>
            <a:blip r:embed="rId21"/>
            <a:stretch>
              <a:fillRect l="0" t="0" r="0" b="0"/>
            </a:stretch>
          </a:blipFill>
        </p:spPr>
      </p:sp>
      <p:sp>
        <p:nvSpPr>
          <p:cNvPr name="TextBox 22" id="22"/>
          <p:cNvSpPr txBox="true"/>
          <p:nvPr/>
        </p:nvSpPr>
        <p:spPr>
          <a:xfrm rot="0">
            <a:off x="5036884" y="1131718"/>
            <a:ext cx="8214233" cy="1155572"/>
          </a:xfrm>
          <a:prstGeom prst="rect">
            <a:avLst/>
          </a:prstGeom>
        </p:spPr>
        <p:txBody>
          <a:bodyPr anchor="t" rtlCol="false" tIns="0" lIns="0" bIns="0" rIns="0">
            <a:spAutoFit/>
          </a:bodyPr>
          <a:lstStyle/>
          <a:p>
            <a:pPr algn="ctr" marL="0" indent="0" lvl="0">
              <a:lnSpc>
                <a:spcPts val="9403"/>
              </a:lnSpc>
              <a:spcBef>
                <a:spcPct val="0"/>
              </a:spcBef>
            </a:pPr>
            <a:r>
              <a:rPr lang="en-US" b="true" sz="6716" strike="noStrike" u="none">
                <a:solidFill>
                  <a:srgbClr val="FFFFFF"/>
                </a:solidFill>
                <a:latin typeface="Montserrat Classic Bold"/>
                <a:ea typeface="Montserrat Classic Bold"/>
                <a:cs typeface="Montserrat Classic Bold"/>
                <a:sym typeface="Montserrat Classic Bold"/>
              </a:rPr>
              <a:t>Resource page</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977154" y="2317307"/>
            <a:ext cx="12174384" cy="6940993"/>
            <a:chOff x="0" y="0"/>
            <a:chExt cx="3206422" cy="1828081"/>
          </a:xfrm>
        </p:grpSpPr>
        <p:sp>
          <p:nvSpPr>
            <p:cNvPr name="Freeform 4" id="4"/>
            <p:cNvSpPr/>
            <p:nvPr/>
          </p:nvSpPr>
          <p:spPr>
            <a:xfrm flipH="false" flipV="false" rot="0">
              <a:off x="0" y="0"/>
              <a:ext cx="3206422" cy="1828081"/>
            </a:xfrm>
            <a:custGeom>
              <a:avLst/>
              <a:gdLst/>
              <a:ahLst/>
              <a:cxnLst/>
              <a:rect r="r" b="b" t="t" l="l"/>
              <a:pathLst>
                <a:path h="1828081" w="3206422">
                  <a:moveTo>
                    <a:pt x="37519" y="0"/>
                  </a:moveTo>
                  <a:lnTo>
                    <a:pt x="3168903" y="0"/>
                  </a:lnTo>
                  <a:cubicBezTo>
                    <a:pt x="3178854" y="0"/>
                    <a:pt x="3188397" y="3953"/>
                    <a:pt x="3195433" y="10989"/>
                  </a:cubicBezTo>
                  <a:cubicBezTo>
                    <a:pt x="3202469" y="18025"/>
                    <a:pt x="3206422" y="27568"/>
                    <a:pt x="3206422" y="37519"/>
                  </a:cubicBezTo>
                  <a:lnTo>
                    <a:pt x="3206422" y="1790561"/>
                  </a:lnTo>
                  <a:cubicBezTo>
                    <a:pt x="3206422" y="1800512"/>
                    <a:pt x="3202469" y="1810055"/>
                    <a:pt x="3195433" y="1817092"/>
                  </a:cubicBezTo>
                  <a:cubicBezTo>
                    <a:pt x="3188397" y="1824128"/>
                    <a:pt x="3178854" y="1828081"/>
                    <a:pt x="3168903" y="1828081"/>
                  </a:cubicBezTo>
                  <a:lnTo>
                    <a:pt x="37519" y="1828081"/>
                  </a:lnTo>
                  <a:cubicBezTo>
                    <a:pt x="27568" y="1828081"/>
                    <a:pt x="18025" y="1824128"/>
                    <a:pt x="10989" y="1817092"/>
                  </a:cubicBezTo>
                  <a:cubicBezTo>
                    <a:pt x="3953" y="1810055"/>
                    <a:pt x="0" y="1800512"/>
                    <a:pt x="0" y="1790561"/>
                  </a:cubicBezTo>
                  <a:lnTo>
                    <a:pt x="0" y="37519"/>
                  </a:lnTo>
                  <a:cubicBezTo>
                    <a:pt x="0" y="27568"/>
                    <a:pt x="3953" y="18025"/>
                    <a:pt x="10989" y="10989"/>
                  </a:cubicBezTo>
                  <a:cubicBezTo>
                    <a:pt x="18025" y="3953"/>
                    <a:pt x="27568" y="0"/>
                    <a:pt x="37519"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206422" cy="192333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11809617" y="2065664"/>
            <a:ext cx="5768637" cy="8221336"/>
          </a:xfrm>
          <a:custGeom>
            <a:avLst/>
            <a:gdLst/>
            <a:ahLst/>
            <a:cxnLst/>
            <a:rect r="r" b="b" t="t" l="l"/>
            <a:pathLst>
              <a:path h="8221336" w="5768637">
                <a:moveTo>
                  <a:pt x="0" y="0"/>
                </a:moveTo>
                <a:lnTo>
                  <a:pt x="5768637" y="0"/>
                </a:lnTo>
                <a:lnTo>
                  <a:pt x="5768637" y="8221336"/>
                </a:lnTo>
                <a:lnTo>
                  <a:pt x="0" y="8221336"/>
                </a:lnTo>
                <a:lnTo>
                  <a:pt x="0" y="0"/>
                </a:lnTo>
                <a:close/>
              </a:path>
            </a:pathLst>
          </a:custGeom>
          <a:blipFill>
            <a:blip r:embed="rId3"/>
            <a:stretch>
              <a:fillRect l="0" t="0" r="0" b="0"/>
            </a:stretch>
          </a:blipFill>
        </p:spPr>
      </p:sp>
      <p:sp>
        <p:nvSpPr>
          <p:cNvPr name="Freeform 7" id="7"/>
          <p:cNvSpPr/>
          <p:nvPr/>
        </p:nvSpPr>
        <p:spPr>
          <a:xfrm flipH="false" flipV="false" rot="0">
            <a:off x="859322" y="1133372"/>
            <a:ext cx="2831283" cy="2837193"/>
          </a:xfrm>
          <a:custGeom>
            <a:avLst/>
            <a:gdLst/>
            <a:ahLst/>
            <a:cxnLst/>
            <a:rect r="r" b="b" t="t" l="l"/>
            <a:pathLst>
              <a:path h="2837193" w="2831283">
                <a:moveTo>
                  <a:pt x="0" y="0"/>
                </a:moveTo>
                <a:lnTo>
                  <a:pt x="2831283" y="0"/>
                </a:lnTo>
                <a:lnTo>
                  <a:pt x="2831283" y="2837194"/>
                </a:lnTo>
                <a:lnTo>
                  <a:pt x="0" y="2837194"/>
                </a:lnTo>
                <a:lnTo>
                  <a:pt x="0" y="0"/>
                </a:lnTo>
                <a:close/>
              </a:path>
            </a:pathLst>
          </a:custGeom>
          <a:blipFill>
            <a:blip r:embed="rId4"/>
            <a:stretch>
              <a:fillRect l="0" t="0" r="0" b="0"/>
            </a:stretch>
          </a:blipFill>
        </p:spPr>
      </p:sp>
      <p:sp>
        <p:nvSpPr>
          <p:cNvPr name="Freeform 8" id="8"/>
          <p:cNvSpPr/>
          <p:nvPr/>
        </p:nvSpPr>
        <p:spPr>
          <a:xfrm flipH="false" flipV="false" rot="5400000">
            <a:off x="-1752010"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5"/>
            <a:stretch>
              <a:fillRect l="0" t="0" r="-21630" b="-396940"/>
            </a:stretch>
          </a:blipFill>
        </p:spPr>
      </p:sp>
      <p:sp>
        <p:nvSpPr>
          <p:cNvPr name="TextBox 9" id="9"/>
          <p:cNvSpPr txBox="true"/>
          <p:nvPr/>
        </p:nvSpPr>
        <p:spPr>
          <a:xfrm rot="0">
            <a:off x="3520772" y="4387732"/>
            <a:ext cx="6334774" cy="4709154"/>
          </a:xfrm>
          <a:prstGeom prst="rect">
            <a:avLst/>
          </a:prstGeom>
        </p:spPr>
        <p:txBody>
          <a:bodyPr anchor="t" rtlCol="false" tIns="0" lIns="0" bIns="0" rIns="0">
            <a:spAutoFit/>
          </a:bodyPr>
          <a:lstStyle/>
          <a:p>
            <a:pPr algn="l" marL="654459" indent="-327229" lvl="1">
              <a:lnSpc>
                <a:spcPts val="4728"/>
              </a:lnSpc>
              <a:buFont typeface="Arial"/>
              <a:buChar char="•"/>
            </a:pPr>
            <a:r>
              <a:rPr lang="en-US" sz="3031">
                <a:solidFill>
                  <a:srgbClr val="FFFFFF"/>
                </a:solidFill>
                <a:latin typeface="Montserrat"/>
                <a:ea typeface="Montserrat"/>
                <a:cs typeface="Montserrat"/>
                <a:sym typeface="Montserrat"/>
              </a:rPr>
              <a:t>Introduction et Objectifs</a:t>
            </a:r>
          </a:p>
          <a:p>
            <a:pPr algn="l" marL="654459" indent="-327229" lvl="1">
              <a:lnSpc>
                <a:spcPts val="4728"/>
              </a:lnSpc>
              <a:buFont typeface="Arial"/>
              <a:buChar char="•"/>
            </a:pPr>
            <a:r>
              <a:rPr lang="en-US" sz="3031" strike="noStrike" u="none">
                <a:solidFill>
                  <a:srgbClr val="FFFFFF"/>
                </a:solidFill>
                <a:latin typeface="Montserrat"/>
                <a:ea typeface="Montserrat"/>
                <a:cs typeface="Montserrat"/>
                <a:sym typeface="Montserrat"/>
              </a:rPr>
              <a:t>Technologies Utilisées</a:t>
            </a:r>
          </a:p>
          <a:p>
            <a:pPr algn="l" marL="654459" indent="-327229" lvl="1">
              <a:lnSpc>
                <a:spcPts val="4728"/>
              </a:lnSpc>
              <a:buFont typeface="Arial"/>
              <a:buChar char="•"/>
            </a:pPr>
            <a:r>
              <a:rPr lang="en-US" sz="3031" strike="noStrike" u="none">
                <a:solidFill>
                  <a:srgbClr val="FFFFFF"/>
                </a:solidFill>
                <a:latin typeface="Montserrat"/>
                <a:ea typeface="Montserrat"/>
                <a:cs typeface="Montserrat"/>
                <a:sym typeface="Montserrat"/>
              </a:rPr>
              <a:t> Architecture du Système</a:t>
            </a:r>
          </a:p>
          <a:p>
            <a:pPr algn="l" marL="654459" indent="-327229" lvl="1">
              <a:lnSpc>
                <a:spcPts val="4728"/>
              </a:lnSpc>
              <a:buFont typeface="Arial"/>
              <a:buChar char="•"/>
            </a:pPr>
            <a:r>
              <a:rPr lang="en-US" sz="3031" strike="noStrike" u="none">
                <a:solidFill>
                  <a:srgbClr val="FFFFFF"/>
                </a:solidFill>
                <a:latin typeface="Montserrat"/>
                <a:ea typeface="Montserrat"/>
                <a:cs typeface="Montserrat"/>
                <a:sym typeface="Montserrat"/>
              </a:rPr>
              <a:t>Workflow du Chatbot</a:t>
            </a:r>
          </a:p>
          <a:p>
            <a:pPr algn="l" marL="654459" indent="-327229" lvl="1">
              <a:lnSpc>
                <a:spcPts val="4728"/>
              </a:lnSpc>
              <a:buFont typeface="Arial"/>
              <a:buChar char="•"/>
            </a:pPr>
            <a:r>
              <a:rPr lang="en-US" sz="3031" strike="noStrike" u="none">
                <a:solidFill>
                  <a:srgbClr val="FFFFFF"/>
                </a:solidFill>
                <a:latin typeface="Montserrat"/>
                <a:ea typeface="Montserrat"/>
                <a:cs typeface="Montserrat"/>
                <a:sym typeface="Montserrat"/>
              </a:rPr>
              <a:t>Optimisation des Résultats</a:t>
            </a:r>
          </a:p>
          <a:p>
            <a:pPr algn="l" marL="654459" indent="-327229" lvl="1">
              <a:lnSpc>
                <a:spcPts val="4728"/>
              </a:lnSpc>
              <a:buFont typeface="Arial"/>
              <a:buChar char="•"/>
            </a:pPr>
            <a:r>
              <a:rPr lang="en-US" sz="3031" strike="noStrike" u="none">
                <a:solidFill>
                  <a:srgbClr val="FFFFFF"/>
                </a:solidFill>
                <a:latin typeface="Montserrat"/>
                <a:ea typeface="Montserrat"/>
                <a:cs typeface="Montserrat"/>
                <a:sym typeface="Montserrat"/>
              </a:rPr>
              <a:t>Démonstration et Exemples</a:t>
            </a:r>
          </a:p>
          <a:p>
            <a:pPr algn="l" marL="654459" indent="-327229" lvl="1">
              <a:lnSpc>
                <a:spcPts val="4728"/>
              </a:lnSpc>
              <a:buFont typeface="Arial"/>
              <a:buChar char="•"/>
            </a:pPr>
            <a:r>
              <a:rPr lang="en-US" sz="3031" strike="noStrike" u="none">
                <a:solidFill>
                  <a:srgbClr val="FFFFFF"/>
                </a:solidFill>
                <a:latin typeface="Montserrat"/>
                <a:ea typeface="Montserrat"/>
                <a:cs typeface="Montserrat"/>
                <a:sym typeface="Montserrat"/>
              </a:rPr>
              <a:t>Résultats, Limites et Perspectives</a:t>
            </a:r>
          </a:p>
        </p:txBody>
      </p:sp>
      <p:sp>
        <p:nvSpPr>
          <p:cNvPr name="TextBox 10" id="10"/>
          <p:cNvSpPr txBox="true"/>
          <p:nvPr/>
        </p:nvSpPr>
        <p:spPr>
          <a:xfrm rot="0">
            <a:off x="10079041" y="4387732"/>
            <a:ext cx="738209" cy="4358370"/>
          </a:xfrm>
          <a:prstGeom prst="rect">
            <a:avLst/>
          </a:prstGeom>
        </p:spPr>
        <p:txBody>
          <a:bodyPr anchor="t" rtlCol="false" tIns="0" lIns="0" bIns="0" rIns="0">
            <a:spAutoFit/>
          </a:bodyPr>
          <a:lstStyle/>
          <a:p>
            <a:pPr algn="r" marL="0" indent="0" lvl="0">
              <a:lnSpc>
                <a:spcPts val="5014"/>
              </a:lnSpc>
            </a:pPr>
            <a:r>
              <a:rPr lang="en-US" b="true" sz="3214" strike="noStrike" u="none">
                <a:solidFill>
                  <a:srgbClr val="FFFFFF"/>
                </a:solidFill>
                <a:latin typeface="Montserrat Bold"/>
                <a:ea typeface="Montserrat Bold"/>
                <a:cs typeface="Montserrat Bold"/>
                <a:sym typeface="Montserrat Bold"/>
              </a:rPr>
              <a:t>01</a:t>
            </a:r>
          </a:p>
          <a:p>
            <a:pPr algn="r" marL="0" indent="0" lvl="0">
              <a:lnSpc>
                <a:spcPts val="5014"/>
              </a:lnSpc>
            </a:pPr>
            <a:r>
              <a:rPr lang="en-US" b="true" sz="3214" strike="noStrike" u="none">
                <a:solidFill>
                  <a:srgbClr val="FFFFFF"/>
                </a:solidFill>
                <a:latin typeface="Montserrat Bold"/>
                <a:ea typeface="Montserrat Bold"/>
                <a:cs typeface="Montserrat Bold"/>
                <a:sym typeface="Montserrat Bold"/>
              </a:rPr>
              <a:t>02</a:t>
            </a:r>
          </a:p>
          <a:p>
            <a:pPr algn="r" marL="0" indent="0" lvl="0">
              <a:lnSpc>
                <a:spcPts val="5014"/>
              </a:lnSpc>
            </a:pPr>
            <a:r>
              <a:rPr lang="en-US" b="true" sz="3214" strike="noStrike" u="none">
                <a:solidFill>
                  <a:srgbClr val="FFFFFF"/>
                </a:solidFill>
                <a:latin typeface="Montserrat Bold"/>
                <a:ea typeface="Montserrat Bold"/>
                <a:cs typeface="Montserrat Bold"/>
                <a:sym typeface="Montserrat Bold"/>
              </a:rPr>
              <a:t>03</a:t>
            </a:r>
          </a:p>
          <a:p>
            <a:pPr algn="r" marL="0" indent="0" lvl="0">
              <a:lnSpc>
                <a:spcPts val="5014"/>
              </a:lnSpc>
            </a:pPr>
            <a:r>
              <a:rPr lang="en-US" b="true" sz="3214" strike="noStrike" u="none">
                <a:solidFill>
                  <a:srgbClr val="FFFFFF"/>
                </a:solidFill>
                <a:latin typeface="Montserrat Bold"/>
                <a:ea typeface="Montserrat Bold"/>
                <a:cs typeface="Montserrat Bold"/>
                <a:sym typeface="Montserrat Bold"/>
              </a:rPr>
              <a:t>04</a:t>
            </a:r>
          </a:p>
          <a:p>
            <a:pPr algn="r" marL="0" indent="0" lvl="0">
              <a:lnSpc>
                <a:spcPts val="5014"/>
              </a:lnSpc>
            </a:pPr>
            <a:r>
              <a:rPr lang="en-US" b="true" sz="3214" strike="noStrike" u="none">
                <a:solidFill>
                  <a:srgbClr val="FFFFFF"/>
                </a:solidFill>
                <a:latin typeface="Montserrat Bold"/>
                <a:ea typeface="Montserrat Bold"/>
                <a:cs typeface="Montserrat Bold"/>
                <a:sym typeface="Montserrat Bold"/>
              </a:rPr>
              <a:t>05</a:t>
            </a:r>
          </a:p>
          <a:p>
            <a:pPr algn="r" marL="0" indent="0" lvl="0">
              <a:lnSpc>
                <a:spcPts val="5014"/>
              </a:lnSpc>
            </a:pPr>
            <a:r>
              <a:rPr lang="en-US" b="true" sz="3214" strike="noStrike" u="none">
                <a:solidFill>
                  <a:srgbClr val="FFFFFF"/>
                </a:solidFill>
                <a:latin typeface="Montserrat Bold"/>
                <a:ea typeface="Montserrat Bold"/>
                <a:cs typeface="Montserrat Bold"/>
                <a:sym typeface="Montserrat Bold"/>
              </a:rPr>
              <a:t>06</a:t>
            </a:r>
          </a:p>
          <a:p>
            <a:pPr algn="r" marL="0" indent="0" lvl="0">
              <a:lnSpc>
                <a:spcPts val="5014"/>
              </a:lnSpc>
            </a:pPr>
            <a:r>
              <a:rPr lang="en-US" b="true" sz="3214" strike="noStrike" u="none">
                <a:solidFill>
                  <a:srgbClr val="FFFFFF"/>
                </a:solidFill>
                <a:latin typeface="Montserrat Bold"/>
                <a:ea typeface="Montserrat Bold"/>
                <a:cs typeface="Montserrat Bold"/>
                <a:sym typeface="Montserrat Bold"/>
              </a:rPr>
              <a:t>07</a:t>
            </a:r>
          </a:p>
        </p:txBody>
      </p:sp>
      <p:sp>
        <p:nvSpPr>
          <p:cNvPr name="TextBox 11" id="11"/>
          <p:cNvSpPr txBox="true"/>
          <p:nvPr/>
        </p:nvSpPr>
        <p:spPr>
          <a:xfrm rot="0">
            <a:off x="3520772" y="3025666"/>
            <a:ext cx="11100914" cy="1236042"/>
          </a:xfrm>
          <a:prstGeom prst="rect">
            <a:avLst/>
          </a:prstGeom>
        </p:spPr>
        <p:txBody>
          <a:bodyPr anchor="t" rtlCol="false" tIns="0" lIns="0" bIns="0" rIns="0">
            <a:spAutoFit/>
          </a:bodyPr>
          <a:lstStyle/>
          <a:p>
            <a:pPr algn="l" marL="0" indent="0" lvl="0">
              <a:lnSpc>
                <a:spcPts val="10096"/>
              </a:lnSpc>
            </a:pPr>
            <a:r>
              <a:rPr lang="en-US" b="true" sz="7211">
                <a:solidFill>
                  <a:srgbClr val="FFFFFF"/>
                </a:solidFill>
                <a:latin typeface="Montserrat Classic Bold"/>
                <a:ea typeface="Montserrat Classic Bold"/>
                <a:cs typeface="Montserrat Classic Bold"/>
                <a:sym typeface="Montserrat Classic Bold"/>
              </a:rPr>
              <a:t>Plan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38225"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1628651" y="1069898"/>
            <a:ext cx="7242648" cy="1054431"/>
          </a:xfrm>
          <a:prstGeom prst="rect">
            <a:avLst/>
          </a:prstGeom>
        </p:spPr>
        <p:txBody>
          <a:bodyPr anchor="t" rtlCol="false" tIns="0" lIns="0" bIns="0" rIns="0">
            <a:spAutoFit/>
          </a:bodyPr>
          <a:lstStyle/>
          <a:p>
            <a:pPr algn="l" marL="0" indent="0" lvl="0">
              <a:lnSpc>
                <a:spcPts val="8556"/>
              </a:lnSpc>
              <a:spcBef>
                <a:spcPct val="0"/>
              </a:spcBef>
            </a:pPr>
            <a:r>
              <a:rPr lang="en-US" b="true" sz="6111" strike="noStrike" u="none">
                <a:solidFill>
                  <a:srgbClr val="FFFFFF"/>
                </a:solidFill>
                <a:latin typeface="Montserrat Classic Bold"/>
                <a:ea typeface="Montserrat Classic Bold"/>
                <a:cs typeface="Montserrat Classic Bold"/>
                <a:sym typeface="Montserrat Classic Bold"/>
              </a:rPr>
              <a:t>Introduction</a:t>
            </a:r>
          </a:p>
        </p:txBody>
      </p:sp>
      <p:sp>
        <p:nvSpPr>
          <p:cNvPr name="TextBox 7" id="7"/>
          <p:cNvSpPr txBox="true"/>
          <p:nvPr/>
        </p:nvSpPr>
        <p:spPr>
          <a:xfrm rot="0">
            <a:off x="1628651" y="2086229"/>
            <a:ext cx="6974347" cy="2728557"/>
          </a:xfrm>
          <a:prstGeom prst="rect">
            <a:avLst/>
          </a:prstGeom>
        </p:spPr>
        <p:txBody>
          <a:bodyPr anchor="t" rtlCol="false" tIns="0" lIns="0" bIns="0" rIns="0">
            <a:spAutoFit/>
          </a:bodyPr>
          <a:lstStyle/>
          <a:p>
            <a:pPr algn="l">
              <a:lnSpc>
                <a:spcPts val="2408"/>
              </a:lnSpc>
            </a:pPr>
            <a:r>
              <a:rPr lang="en-US" sz="1661">
                <a:solidFill>
                  <a:srgbClr val="FFFFFF"/>
                </a:solidFill>
                <a:latin typeface="Montserrat"/>
                <a:ea typeface="Montserrat"/>
                <a:cs typeface="Montserrat"/>
                <a:sym typeface="Montserrat"/>
              </a:rPr>
              <a:t>Face à la croissance massive des informations numériques, les modèles de langage de grande envergure (LLMs) révolutionnent le traitement des données textuelles. Ces modèles, basés sur l’intelligence artificielle avancée, permettent d’extraire, d’analyser et de comprendre efficacement les informations contenues dans de vastes ensembles de données. En offrant des solutions rapides et précises, les LLMs automatisent l’analyse documentaire tout en simplifiant l’interaction utilisateur, rendant l’accès aux informations pertinentes plus intuitif et accessible que jamais.</a:t>
            </a:r>
          </a:p>
        </p:txBody>
      </p:sp>
      <p:sp>
        <p:nvSpPr>
          <p:cNvPr name="TextBox 8" id="8"/>
          <p:cNvSpPr txBox="true"/>
          <p:nvPr/>
        </p:nvSpPr>
        <p:spPr>
          <a:xfrm rot="0">
            <a:off x="1628651" y="4786765"/>
            <a:ext cx="4832640" cy="1081195"/>
          </a:xfrm>
          <a:prstGeom prst="rect">
            <a:avLst/>
          </a:prstGeom>
        </p:spPr>
        <p:txBody>
          <a:bodyPr anchor="t" rtlCol="false" tIns="0" lIns="0" bIns="0" rIns="0">
            <a:spAutoFit/>
          </a:bodyPr>
          <a:lstStyle/>
          <a:p>
            <a:pPr algn="l" marL="0" indent="0" lvl="1">
              <a:lnSpc>
                <a:spcPts val="8912"/>
              </a:lnSpc>
              <a:spcBef>
                <a:spcPct val="0"/>
              </a:spcBef>
            </a:pPr>
            <a:r>
              <a:rPr lang="en-US" b="true" sz="6146">
                <a:solidFill>
                  <a:srgbClr val="FFFFFF"/>
                </a:solidFill>
                <a:latin typeface="Montserrat Bold"/>
                <a:ea typeface="Montserrat Bold"/>
                <a:cs typeface="Montserrat Bold"/>
                <a:sym typeface="Montserrat Bold"/>
              </a:rPr>
              <a:t>Objectifs</a:t>
            </a:r>
          </a:p>
        </p:txBody>
      </p:sp>
      <p:sp>
        <p:nvSpPr>
          <p:cNvPr name="Freeform 9" id="9"/>
          <p:cNvSpPr/>
          <p:nvPr/>
        </p:nvSpPr>
        <p:spPr>
          <a:xfrm flipH="false" flipV="false" rot="0">
            <a:off x="10749585" y="2391422"/>
            <a:ext cx="6690806" cy="6071906"/>
          </a:xfrm>
          <a:custGeom>
            <a:avLst/>
            <a:gdLst/>
            <a:ahLst/>
            <a:cxnLst/>
            <a:rect r="r" b="b" t="t" l="l"/>
            <a:pathLst>
              <a:path h="6071906" w="6690806">
                <a:moveTo>
                  <a:pt x="0" y="0"/>
                </a:moveTo>
                <a:lnTo>
                  <a:pt x="6690806" y="0"/>
                </a:lnTo>
                <a:lnTo>
                  <a:pt x="6690806" y="6071906"/>
                </a:lnTo>
                <a:lnTo>
                  <a:pt x="0" y="6071906"/>
                </a:lnTo>
                <a:lnTo>
                  <a:pt x="0" y="0"/>
                </a:lnTo>
                <a:close/>
              </a:path>
            </a:pathLst>
          </a:custGeom>
          <a:blipFill>
            <a:blip r:embed="rId3"/>
            <a:stretch>
              <a:fillRect l="0" t="0" r="0" b="0"/>
            </a:stretch>
          </a:blipFill>
        </p:spPr>
      </p:sp>
      <p:sp>
        <p:nvSpPr>
          <p:cNvPr name="TextBox 10" id="10"/>
          <p:cNvSpPr txBox="true"/>
          <p:nvPr/>
        </p:nvSpPr>
        <p:spPr>
          <a:xfrm rot="0">
            <a:off x="1628651" y="5820335"/>
            <a:ext cx="8487220" cy="2323327"/>
          </a:xfrm>
          <a:prstGeom prst="rect">
            <a:avLst/>
          </a:prstGeom>
        </p:spPr>
        <p:txBody>
          <a:bodyPr anchor="t" rtlCol="false" tIns="0" lIns="0" bIns="0" rIns="0">
            <a:spAutoFit/>
          </a:bodyPr>
          <a:lstStyle/>
          <a:p>
            <a:pPr algn="l">
              <a:lnSpc>
                <a:spcPts val="2645"/>
              </a:lnSpc>
            </a:pPr>
            <a:r>
              <a:rPr lang="en-US" sz="1824">
                <a:solidFill>
                  <a:srgbClr val="FFFFFF"/>
                </a:solidFill>
                <a:latin typeface="Montserrat"/>
                <a:ea typeface="Montserrat"/>
                <a:cs typeface="Montserrat"/>
                <a:sym typeface="Montserrat"/>
              </a:rPr>
              <a:t>Ce projet vise à développer un chatbot intelligent capable de répondre à des questions à partir de documents PDF. Grâce à l’intégration de LangChain, FAISS, Groq, Llama 3, et les embeddings générés par Google Generative AI, l’application offre des réponses précises et contextuelles. Avec une interface intuitive conçue en FastAPI, HTML et CSS, ce chatbot facilite l’interaction utilisateur et automatise l’extraction et la recherche d’informations pertinentes.</a:t>
            </a:r>
          </a:p>
        </p:txBody>
      </p:sp>
      <p:sp>
        <p:nvSpPr>
          <p:cNvPr name="Freeform 11" id="11"/>
          <p:cNvSpPr/>
          <p:nvPr/>
        </p:nvSpPr>
        <p:spPr>
          <a:xfrm flipH="false" flipV="false" rot="0">
            <a:off x="-665905" y="7731496"/>
            <a:ext cx="2844576" cy="2264917"/>
          </a:xfrm>
          <a:custGeom>
            <a:avLst/>
            <a:gdLst/>
            <a:ahLst/>
            <a:cxnLst/>
            <a:rect r="r" b="b" t="t" l="l"/>
            <a:pathLst>
              <a:path h="2264917" w="2844576">
                <a:moveTo>
                  <a:pt x="0" y="0"/>
                </a:moveTo>
                <a:lnTo>
                  <a:pt x="2844576" y="0"/>
                </a:lnTo>
                <a:lnTo>
                  <a:pt x="2844576" y="2264917"/>
                </a:lnTo>
                <a:lnTo>
                  <a:pt x="0" y="2264917"/>
                </a:lnTo>
                <a:lnTo>
                  <a:pt x="0" y="0"/>
                </a:lnTo>
                <a:close/>
              </a:path>
            </a:pathLst>
          </a:custGeom>
          <a:blipFill>
            <a:blip r:embed="rId4"/>
            <a:stretch>
              <a:fillRect l="-167675" t="0" r="0" b="-17678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5400000">
            <a:off x="15726352" y="2921253"/>
            <a:ext cx="4129085" cy="994211"/>
          </a:xfrm>
          <a:custGeom>
            <a:avLst/>
            <a:gdLst/>
            <a:ahLst/>
            <a:cxnLst/>
            <a:rect r="r" b="b" t="t" l="l"/>
            <a:pathLst>
              <a:path h="994211" w="4129085">
                <a:moveTo>
                  <a:pt x="0" y="0"/>
                </a:moveTo>
                <a:lnTo>
                  <a:pt x="4129085" y="0"/>
                </a:lnTo>
                <a:lnTo>
                  <a:pt x="4129085" y="994211"/>
                </a:lnTo>
                <a:lnTo>
                  <a:pt x="0" y="994211"/>
                </a:lnTo>
                <a:lnTo>
                  <a:pt x="0" y="0"/>
                </a:lnTo>
                <a:close/>
              </a:path>
            </a:pathLst>
          </a:custGeom>
          <a:blipFill>
            <a:blip r:embed="rId3"/>
            <a:stretch>
              <a:fillRect l="0" t="0" r="-21630" b="-396940"/>
            </a:stretch>
          </a:blipFill>
        </p:spPr>
      </p:sp>
      <p:grpSp>
        <p:nvGrpSpPr>
          <p:cNvPr name="Group 4" id="4"/>
          <p:cNvGrpSpPr/>
          <p:nvPr/>
        </p:nvGrpSpPr>
        <p:grpSpPr>
          <a:xfrm rot="0">
            <a:off x="9871972" y="1353816"/>
            <a:ext cx="7214740" cy="6716923"/>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solidFill>
            <a:ln w="12700">
              <a:solidFill>
                <a:srgbClr val="000000"/>
              </a:solidFill>
            </a:ln>
          </p:spPr>
        </p:sp>
      </p:grpSp>
      <p:grpSp>
        <p:nvGrpSpPr>
          <p:cNvPr name="Group 6" id="6"/>
          <p:cNvGrpSpPr/>
          <p:nvPr/>
        </p:nvGrpSpPr>
        <p:grpSpPr>
          <a:xfrm rot="0">
            <a:off x="1028700" y="2879756"/>
            <a:ext cx="11261563" cy="5668167"/>
            <a:chOff x="0" y="0"/>
            <a:chExt cx="3330671" cy="1676393"/>
          </a:xfrm>
        </p:grpSpPr>
        <p:sp>
          <p:nvSpPr>
            <p:cNvPr name="Freeform 7" id="7"/>
            <p:cNvSpPr/>
            <p:nvPr/>
          </p:nvSpPr>
          <p:spPr>
            <a:xfrm flipH="false" flipV="false" rot="0">
              <a:off x="0" y="0"/>
              <a:ext cx="3330672" cy="1676393"/>
            </a:xfrm>
            <a:custGeom>
              <a:avLst/>
              <a:gdLst/>
              <a:ahLst/>
              <a:cxnLst/>
              <a:rect r="r" b="b" t="t" l="l"/>
              <a:pathLst>
                <a:path h="1676393" w="3330672">
                  <a:moveTo>
                    <a:pt x="40560" y="0"/>
                  </a:moveTo>
                  <a:lnTo>
                    <a:pt x="3290111" y="0"/>
                  </a:lnTo>
                  <a:cubicBezTo>
                    <a:pt x="3300868" y="0"/>
                    <a:pt x="3311185" y="4273"/>
                    <a:pt x="3318792" y="11880"/>
                  </a:cubicBezTo>
                  <a:cubicBezTo>
                    <a:pt x="3326398" y="19486"/>
                    <a:pt x="3330672" y="29803"/>
                    <a:pt x="3330672" y="40560"/>
                  </a:cubicBezTo>
                  <a:lnTo>
                    <a:pt x="3330672" y="1635832"/>
                  </a:lnTo>
                  <a:cubicBezTo>
                    <a:pt x="3330672" y="1646590"/>
                    <a:pt x="3326398" y="1656906"/>
                    <a:pt x="3318792" y="1664513"/>
                  </a:cubicBezTo>
                  <a:cubicBezTo>
                    <a:pt x="3311185" y="1672119"/>
                    <a:pt x="3300868" y="1676393"/>
                    <a:pt x="3290111" y="1676393"/>
                  </a:cubicBezTo>
                  <a:lnTo>
                    <a:pt x="40560" y="1676393"/>
                  </a:lnTo>
                  <a:cubicBezTo>
                    <a:pt x="29803" y="1676393"/>
                    <a:pt x="19486" y="1672119"/>
                    <a:pt x="11880" y="1664513"/>
                  </a:cubicBezTo>
                  <a:cubicBezTo>
                    <a:pt x="4273" y="1656906"/>
                    <a:pt x="0" y="1646590"/>
                    <a:pt x="0" y="1635832"/>
                  </a:cubicBezTo>
                  <a:lnTo>
                    <a:pt x="0" y="40560"/>
                  </a:lnTo>
                  <a:cubicBezTo>
                    <a:pt x="0" y="29803"/>
                    <a:pt x="4273" y="19486"/>
                    <a:pt x="11880" y="11880"/>
                  </a:cubicBezTo>
                  <a:cubicBezTo>
                    <a:pt x="19486" y="4273"/>
                    <a:pt x="29803" y="0"/>
                    <a:pt x="4056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330671"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1028700" y="1353816"/>
            <a:ext cx="9178325" cy="1290136"/>
            <a:chOff x="0" y="0"/>
            <a:chExt cx="2960236" cy="416101"/>
          </a:xfrm>
        </p:grpSpPr>
        <p:sp>
          <p:nvSpPr>
            <p:cNvPr name="Freeform 10" id="10"/>
            <p:cNvSpPr/>
            <p:nvPr/>
          </p:nvSpPr>
          <p:spPr>
            <a:xfrm flipH="false" flipV="false" rot="0">
              <a:off x="0" y="0"/>
              <a:ext cx="2960236" cy="416101"/>
            </a:xfrm>
            <a:custGeom>
              <a:avLst/>
              <a:gdLst/>
              <a:ahLst/>
              <a:cxnLst/>
              <a:rect r="r" b="b" t="t" l="l"/>
              <a:pathLst>
                <a:path h="416101" w="2960236">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960236"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2" id="12"/>
          <p:cNvSpPr txBox="true"/>
          <p:nvPr/>
        </p:nvSpPr>
        <p:spPr>
          <a:xfrm rot="0">
            <a:off x="1419159" y="1498388"/>
            <a:ext cx="8069718" cy="896216"/>
          </a:xfrm>
          <a:prstGeom prst="rect">
            <a:avLst/>
          </a:prstGeom>
        </p:spPr>
        <p:txBody>
          <a:bodyPr anchor="t" rtlCol="false" tIns="0" lIns="0" bIns="0" rIns="0">
            <a:spAutoFit/>
          </a:bodyPr>
          <a:lstStyle/>
          <a:p>
            <a:pPr algn="l" marL="0" indent="0" lvl="0">
              <a:lnSpc>
                <a:spcPts val="7302"/>
              </a:lnSpc>
              <a:spcBef>
                <a:spcPct val="0"/>
              </a:spcBef>
            </a:pPr>
            <a:r>
              <a:rPr lang="en-US" b="true" sz="5215">
                <a:solidFill>
                  <a:srgbClr val="FFFFFF"/>
                </a:solidFill>
                <a:latin typeface="Montserrat Classic Bold"/>
                <a:ea typeface="Montserrat Classic Bold"/>
                <a:cs typeface="Montserrat Classic Bold"/>
                <a:sym typeface="Montserrat Classic Bold"/>
              </a:rPr>
              <a:t>Technologies Utilisées</a:t>
            </a:r>
          </a:p>
        </p:txBody>
      </p:sp>
      <p:sp>
        <p:nvSpPr>
          <p:cNvPr name="TextBox 13" id="13"/>
          <p:cNvSpPr txBox="true"/>
          <p:nvPr/>
        </p:nvSpPr>
        <p:spPr>
          <a:xfrm rot="0">
            <a:off x="1527359" y="3459406"/>
            <a:ext cx="8458181" cy="5318842"/>
          </a:xfrm>
          <a:prstGeom prst="rect">
            <a:avLst/>
          </a:prstGeom>
        </p:spPr>
        <p:txBody>
          <a:bodyPr anchor="t" rtlCol="false" tIns="0" lIns="0" bIns="0" rIns="0">
            <a:spAutoFit/>
          </a:bodyPr>
          <a:lstStyle/>
          <a:p>
            <a:pPr algn="l" marL="484131" indent="-242065" lvl="1">
              <a:lnSpc>
                <a:spcPts val="3251"/>
              </a:lnSpc>
              <a:buFont typeface="Arial"/>
              <a:buChar char="•"/>
            </a:pPr>
            <a:r>
              <a:rPr lang="en-US" sz="2242">
                <a:solidFill>
                  <a:srgbClr val="FFFFFF"/>
                </a:solidFill>
                <a:latin typeface="Montserrat"/>
                <a:ea typeface="Montserrat"/>
                <a:cs typeface="Montserrat"/>
                <a:sym typeface="Montserrat"/>
              </a:rPr>
              <a:t>LangChain : Gestion des chaînes de traitement NLP.</a:t>
            </a:r>
          </a:p>
          <a:p>
            <a:pPr algn="l" marL="484131" indent="-242065" lvl="1">
              <a:lnSpc>
                <a:spcPts val="3251"/>
              </a:lnSpc>
              <a:buFont typeface="Arial"/>
              <a:buChar char="•"/>
            </a:pPr>
            <a:r>
              <a:rPr lang="en-US" sz="2242">
                <a:solidFill>
                  <a:srgbClr val="FFFFFF"/>
                </a:solidFill>
                <a:latin typeface="Montserrat"/>
                <a:ea typeface="Montserrat"/>
                <a:cs typeface="Montserrat"/>
                <a:sym typeface="Montserrat"/>
              </a:rPr>
              <a:t>FAISS : Indexation des embeddings vectoriels pour des recherches rapides et efficaces.</a:t>
            </a:r>
          </a:p>
          <a:p>
            <a:pPr algn="l" marL="484131" indent="-242065" lvl="1">
              <a:lnSpc>
                <a:spcPts val="3251"/>
              </a:lnSpc>
              <a:buFont typeface="Arial"/>
              <a:buChar char="•"/>
            </a:pPr>
            <a:r>
              <a:rPr lang="en-US" sz="2242">
                <a:solidFill>
                  <a:srgbClr val="FFFFFF"/>
                </a:solidFill>
                <a:latin typeface="Montserrat"/>
                <a:ea typeface="Montserrat"/>
                <a:cs typeface="Montserrat"/>
                <a:sym typeface="Montserrat"/>
              </a:rPr>
              <a:t>Google generative ai embeddings  : Génération des embeddings vectoriels.</a:t>
            </a:r>
          </a:p>
          <a:p>
            <a:pPr algn="l" marL="484131" indent="-242065" lvl="1">
              <a:lnSpc>
                <a:spcPts val="3251"/>
              </a:lnSpc>
              <a:buFont typeface="Arial"/>
              <a:buChar char="•"/>
            </a:pPr>
            <a:r>
              <a:rPr lang="en-US" sz="2242">
                <a:solidFill>
                  <a:srgbClr val="FFFFFF"/>
                </a:solidFill>
                <a:latin typeface="Montserrat"/>
                <a:ea typeface="Montserrat"/>
                <a:cs typeface="Montserrat"/>
                <a:sym typeface="Montserrat"/>
              </a:rPr>
              <a:t>PyPDFDirectoryLoader</a:t>
            </a:r>
            <a:r>
              <a:rPr lang="en-US" sz="2242">
                <a:solidFill>
                  <a:srgbClr val="FFFFFF"/>
                </a:solidFill>
                <a:latin typeface="Montserrat"/>
                <a:ea typeface="Montserrat"/>
                <a:cs typeface="Montserrat"/>
                <a:sym typeface="Montserrat"/>
              </a:rPr>
              <a:t> : Extraction du texte des fichiers PDF.</a:t>
            </a:r>
          </a:p>
          <a:p>
            <a:pPr algn="l" marL="484131" indent="-242065" lvl="1">
              <a:lnSpc>
                <a:spcPts val="3251"/>
              </a:lnSpc>
              <a:buFont typeface="Arial"/>
              <a:buChar char="•"/>
            </a:pPr>
            <a:r>
              <a:rPr lang="en-US" sz="2242">
                <a:solidFill>
                  <a:srgbClr val="FFFFFF"/>
                </a:solidFill>
                <a:latin typeface="Montserrat"/>
                <a:ea typeface="Montserrat"/>
                <a:cs typeface="Montserrat"/>
                <a:sym typeface="Montserrat"/>
              </a:rPr>
              <a:t>FastAPI</a:t>
            </a:r>
            <a:r>
              <a:rPr lang="en-US" sz="2242">
                <a:solidFill>
                  <a:srgbClr val="FFFFFF"/>
                </a:solidFill>
                <a:latin typeface="Montserrat"/>
                <a:ea typeface="Montserrat"/>
                <a:cs typeface="Montserrat"/>
                <a:sym typeface="Montserrat"/>
              </a:rPr>
              <a:t> : Développement des apis de notre application.</a:t>
            </a:r>
          </a:p>
          <a:p>
            <a:pPr algn="l" marL="484131" indent="-242065" lvl="1">
              <a:lnSpc>
                <a:spcPts val="3251"/>
              </a:lnSpc>
              <a:buFont typeface="Arial"/>
              <a:buChar char="•"/>
            </a:pPr>
            <a:r>
              <a:rPr lang="en-US" sz="2242">
                <a:solidFill>
                  <a:srgbClr val="FFFFFF"/>
                </a:solidFill>
                <a:latin typeface="Montserrat"/>
                <a:ea typeface="Montserrat"/>
                <a:cs typeface="Montserrat"/>
                <a:sym typeface="Montserrat"/>
              </a:rPr>
              <a:t>LLama3 via </a:t>
            </a:r>
            <a:r>
              <a:rPr lang="en-US" sz="2242">
                <a:solidFill>
                  <a:srgbClr val="FFFFFF"/>
                </a:solidFill>
                <a:latin typeface="Montserrat"/>
                <a:ea typeface="Montserrat"/>
                <a:cs typeface="Montserrat"/>
                <a:sym typeface="Montserrat"/>
              </a:rPr>
              <a:t>Groq  : Modèle génératif pour formuler des réponses adaptées aux requêtes des utilisateurs.</a:t>
            </a:r>
          </a:p>
          <a:p>
            <a:pPr algn="l" marL="484131" indent="-242065" lvl="1">
              <a:lnSpc>
                <a:spcPts val="3251"/>
              </a:lnSpc>
              <a:buFont typeface="Arial"/>
              <a:buChar char="•"/>
            </a:pPr>
            <a:r>
              <a:rPr lang="en-US" sz="2242">
                <a:solidFill>
                  <a:srgbClr val="FFFFFF"/>
                </a:solidFill>
                <a:latin typeface="Montserrat"/>
                <a:ea typeface="Montserrat"/>
                <a:cs typeface="Montserrat"/>
                <a:sym typeface="Montserrat"/>
              </a:rPr>
              <a:t>Html,css,js:Développemnt du notre interface utilisateur intégrée avec les apis créés par FastAPI</a:t>
            </a:r>
          </a:p>
          <a:p>
            <a:pPr algn="l">
              <a:lnSpc>
                <a:spcPts val="3396"/>
              </a:lnSpc>
            </a:pPr>
          </a:p>
        </p:txBody>
      </p:sp>
      <p:grpSp>
        <p:nvGrpSpPr>
          <p:cNvPr name="Group 14" id="14"/>
          <p:cNvGrpSpPr/>
          <p:nvPr/>
        </p:nvGrpSpPr>
        <p:grpSpPr>
          <a:xfrm rot="0">
            <a:off x="9985540" y="1455027"/>
            <a:ext cx="6987604" cy="6505459"/>
            <a:chOff x="0" y="0"/>
            <a:chExt cx="6350000" cy="5911850"/>
          </a:xfrm>
        </p:grpSpPr>
        <p:sp>
          <p:nvSpPr>
            <p:cNvPr name="Freeform 15" id="1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stretch>
                <a:fillRect l="-19885" t="0" r="-19885" b="0"/>
              </a:stretch>
            </a:blipFill>
          </p:spPr>
        </p:sp>
      </p:grpSp>
      <p:sp>
        <p:nvSpPr>
          <p:cNvPr name="Freeform 16" id="16"/>
          <p:cNvSpPr/>
          <p:nvPr/>
        </p:nvSpPr>
        <p:spPr>
          <a:xfrm flipH="false" flipV="false" rot="0">
            <a:off x="10207025" y="6290394"/>
            <a:ext cx="3491239" cy="3434506"/>
          </a:xfrm>
          <a:custGeom>
            <a:avLst/>
            <a:gdLst/>
            <a:ahLst/>
            <a:cxnLst/>
            <a:rect r="r" b="b" t="t" l="l"/>
            <a:pathLst>
              <a:path h="3434506" w="3491239">
                <a:moveTo>
                  <a:pt x="0" y="0"/>
                </a:moveTo>
                <a:lnTo>
                  <a:pt x="3491239" y="0"/>
                </a:lnTo>
                <a:lnTo>
                  <a:pt x="3491239" y="3434506"/>
                </a:lnTo>
                <a:lnTo>
                  <a:pt x="0" y="3434506"/>
                </a:lnTo>
                <a:lnTo>
                  <a:pt x="0" y="0"/>
                </a:lnTo>
                <a:close/>
              </a:path>
            </a:pathLst>
          </a:custGeom>
          <a:blipFill>
            <a:blip r:embed="rId3"/>
            <a:stretch>
              <a:fillRect l="0" t="0" r="0" b="0"/>
            </a:stretch>
          </a:blipFill>
        </p:spPr>
      </p:sp>
      <p:sp>
        <p:nvSpPr>
          <p:cNvPr name="Freeform 17" id="17"/>
          <p:cNvSpPr/>
          <p:nvPr/>
        </p:nvSpPr>
        <p:spPr>
          <a:xfrm flipH="false" flipV="false" rot="0">
            <a:off x="-791886" y="4673331"/>
            <a:ext cx="2319244" cy="3397408"/>
          </a:xfrm>
          <a:custGeom>
            <a:avLst/>
            <a:gdLst/>
            <a:ahLst/>
            <a:cxnLst/>
            <a:rect r="r" b="b" t="t" l="l"/>
            <a:pathLst>
              <a:path h="3397408" w="2319244">
                <a:moveTo>
                  <a:pt x="0" y="0"/>
                </a:moveTo>
                <a:lnTo>
                  <a:pt x="2319245" y="0"/>
                </a:lnTo>
                <a:lnTo>
                  <a:pt x="2319245" y="3397408"/>
                </a:lnTo>
                <a:lnTo>
                  <a:pt x="0" y="3397408"/>
                </a:lnTo>
                <a:lnTo>
                  <a:pt x="0" y="0"/>
                </a:lnTo>
                <a:close/>
              </a:path>
            </a:pathLst>
          </a:custGeom>
          <a:blipFill>
            <a:blip r:embed="rId5"/>
            <a:stretch>
              <a:fillRect l="-185101" t="-125652"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318950" y="1028700"/>
            <a:ext cx="6575382" cy="1290136"/>
            <a:chOff x="0" y="0"/>
            <a:chExt cx="2120723" cy="416101"/>
          </a:xfrm>
        </p:grpSpPr>
        <p:sp>
          <p:nvSpPr>
            <p:cNvPr name="Freeform 4" id="4"/>
            <p:cNvSpPr/>
            <p:nvPr/>
          </p:nvSpPr>
          <p:spPr>
            <a:xfrm flipH="false" flipV="false" rot="0">
              <a:off x="0" y="0"/>
              <a:ext cx="2120723" cy="416101"/>
            </a:xfrm>
            <a:custGeom>
              <a:avLst/>
              <a:gdLst/>
              <a:ahLst/>
              <a:cxnLst/>
              <a:rect r="r" b="b" t="t" l="l"/>
              <a:pathLst>
                <a:path h="416101" w="2120723">
                  <a:moveTo>
                    <a:pt x="69467" y="0"/>
                  </a:moveTo>
                  <a:lnTo>
                    <a:pt x="2051256" y="0"/>
                  </a:lnTo>
                  <a:cubicBezTo>
                    <a:pt x="2069679" y="0"/>
                    <a:pt x="2087349" y="7319"/>
                    <a:pt x="2100376" y="20346"/>
                  </a:cubicBezTo>
                  <a:cubicBezTo>
                    <a:pt x="2113404" y="33374"/>
                    <a:pt x="2120723" y="51043"/>
                    <a:pt x="2120723" y="69467"/>
                  </a:cubicBezTo>
                  <a:lnTo>
                    <a:pt x="2120723" y="346633"/>
                  </a:lnTo>
                  <a:cubicBezTo>
                    <a:pt x="2120723" y="384999"/>
                    <a:pt x="2089621" y="416101"/>
                    <a:pt x="2051256" y="416101"/>
                  </a:cubicBezTo>
                  <a:lnTo>
                    <a:pt x="69467" y="416101"/>
                  </a:lnTo>
                  <a:cubicBezTo>
                    <a:pt x="51043" y="416101"/>
                    <a:pt x="33374" y="408782"/>
                    <a:pt x="20346" y="395754"/>
                  </a:cubicBezTo>
                  <a:cubicBezTo>
                    <a:pt x="7319" y="382726"/>
                    <a:pt x="0" y="365057"/>
                    <a:pt x="0" y="346633"/>
                  </a:cubicBezTo>
                  <a:lnTo>
                    <a:pt x="0" y="69467"/>
                  </a:lnTo>
                  <a:cubicBezTo>
                    <a:pt x="0" y="31102"/>
                    <a:pt x="31102" y="0"/>
                    <a:pt x="6946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120723"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6688981" y="2917533"/>
            <a:ext cx="8790619" cy="1892592"/>
            <a:chOff x="0" y="0"/>
            <a:chExt cx="3743243" cy="805908"/>
          </a:xfrm>
        </p:grpSpPr>
        <p:sp>
          <p:nvSpPr>
            <p:cNvPr name="Freeform 7" id="7"/>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6894871" y="3051124"/>
            <a:ext cx="1581400" cy="15814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12" id="12"/>
          <p:cNvSpPr/>
          <p:nvPr/>
        </p:nvSpPr>
        <p:spPr>
          <a:xfrm flipH="false" flipV="false" rot="0">
            <a:off x="1006838" y="1102994"/>
            <a:ext cx="4974737" cy="8155306"/>
          </a:xfrm>
          <a:custGeom>
            <a:avLst/>
            <a:gdLst/>
            <a:ahLst/>
            <a:cxnLst/>
            <a:rect r="r" b="b" t="t" l="l"/>
            <a:pathLst>
              <a:path h="8155306" w="4974737">
                <a:moveTo>
                  <a:pt x="0" y="0"/>
                </a:moveTo>
                <a:lnTo>
                  <a:pt x="4974736" y="0"/>
                </a:lnTo>
                <a:lnTo>
                  <a:pt x="4974736" y="8155306"/>
                </a:lnTo>
                <a:lnTo>
                  <a:pt x="0" y="8155306"/>
                </a:lnTo>
                <a:lnTo>
                  <a:pt x="0" y="0"/>
                </a:lnTo>
                <a:close/>
              </a:path>
            </a:pathLst>
          </a:custGeom>
          <a:blipFill>
            <a:blip r:embed="rId3"/>
            <a:stretch>
              <a:fillRect l="0" t="0" r="0" b="0"/>
            </a:stretch>
          </a:blipFill>
        </p:spPr>
      </p:sp>
      <p:sp>
        <p:nvSpPr>
          <p:cNvPr name="Freeform 13" id="13"/>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4"/>
            <a:stretch>
              <a:fillRect l="-321036" t="0" r="0" b="-144015"/>
            </a:stretch>
          </a:blipFill>
        </p:spPr>
      </p:sp>
      <p:sp>
        <p:nvSpPr>
          <p:cNvPr name="TextBox 14" id="14"/>
          <p:cNvSpPr txBox="true"/>
          <p:nvPr/>
        </p:nvSpPr>
        <p:spPr>
          <a:xfrm rot="0">
            <a:off x="7683856" y="1014840"/>
            <a:ext cx="5732663" cy="1251180"/>
          </a:xfrm>
          <a:prstGeom prst="rect">
            <a:avLst/>
          </a:prstGeom>
        </p:spPr>
        <p:txBody>
          <a:bodyPr anchor="t" rtlCol="false" tIns="0" lIns="0" bIns="0" rIns="0">
            <a:spAutoFit/>
          </a:bodyPr>
          <a:lstStyle/>
          <a:p>
            <a:pPr algn="ctr" marL="0" indent="0" lvl="0">
              <a:lnSpc>
                <a:spcPts val="5062"/>
              </a:lnSpc>
              <a:spcBef>
                <a:spcPct val="0"/>
              </a:spcBef>
            </a:pPr>
            <a:r>
              <a:rPr lang="en-US" b="true" sz="3615">
                <a:solidFill>
                  <a:srgbClr val="FFFFFF"/>
                </a:solidFill>
                <a:latin typeface="Montserrat Classic Bold"/>
                <a:ea typeface="Montserrat Classic Bold"/>
                <a:cs typeface="Montserrat Classic Bold"/>
                <a:sym typeface="Montserrat Classic Bold"/>
              </a:rPr>
              <a:t>Architecture du Système</a:t>
            </a:r>
          </a:p>
        </p:txBody>
      </p:sp>
      <p:sp>
        <p:nvSpPr>
          <p:cNvPr name="TextBox 15" id="15"/>
          <p:cNvSpPr txBox="true"/>
          <p:nvPr/>
        </p:nvSpPr>
        <p:spPr>
          <a:xfrm rot="0">
            <a:off x="8587723" y="3407528"/>
            <a:ext cx="6334050" cy="1306015"/>
          </a:xfrm>
          <a:prstGeom prst="rect">
            <a:avLst/>
          </a:prstGeom>
        </p:spPr>
        <p:txBody>
          <a:bodyPr anchor="t" rtlCol="false" tIns="0" lIns="0" bIns="0" rIns="0">
            <a:spAutoFit/>
          </a:bodyPr>
          <a:lstStyle/>
          <a:p>
            <a:pPr algn="l">
              <a:lnSpc>
                <a:spcPts val="2618"/>
              </a:lnSpc>
            </a:pPr>
            <a:r>
              <a:rPr lang="en-US" sz="1805">
                <a:solidFill>
                  <a:srgbClr val="FFFFFF"/>
                </a:solidFill>
                <a:latin typeface="Montserrat"/>
                <a:ea typeface="Montserrat"/>
                <a:cs typeface="Montserrat"/>
                <a:sym typeface="Montserrat"/>
              </a:rPr>
              <a:t>Les fichiers PDF sont importés et chargés dans le système à l'aide de PyPDFDirectoryLoader.</a:t>
            </a:r>
          </a:p>
          <a:p>
            <a:pPr algn="l" marL="0" indent="0" lvl="1">
              <a:lnSpc>
                <a:spcPts val="2618"/>
              </a:lnSpc>
              <a:spcBef>
                <a:spcPct val="0"/>
              </a:spcBef>
            </a:pPr>
            <a:r>
              <a:rPr lang="en-US" sz="1805">
                <a:solidFill>
                  <a:srgbClr val="FFFFFF"/>
                </a:solidFill>
                <a:latin typeface="Montserrat"/>
                <a:ea typeface="Montserrat"/>
                <a:cs typeface="Montserrat"/>
                <a:sym typeface="Montserrat"/>
              </a:rPr>
              <a:t> Cette étape permet d'extraire le texte brut contenu dans les documents.</a:t>
            </a:r>
          </a:p>
        </p:txBody>
      </p:sp>
      <p:sp>
        <p:nvSpPr>
          <p:cNvPr name="TextBox 16" id="16"/>
          <p:cNvSpPr txBox="true"/>
          <p:nvPr/>
        </p:nvSpPr>
        <p:spPr>
          <a:xfrm rot="0">
            <a:off x="8587723" y="3018539"/>
            <a:ext cx="5185949" cy="394960"/>
          </a:xfrm>
          <a:prstGeom prst="rect">
            <a:avLst/>
          </a:prstGeom>
        </p:spPr>
        <p:txBody>
          <a:bodyPr anchor="t" rtlCol="false" tIns="0" lIns="0" bIns="0" rIns="0">
            <a:spAutoFit/>
          </a:bodyPr>
          <a:lstStyle/>
          <a:p>
            <a:pPr algn="l" marL="0" indent="0" lvl="1">
              <a:lnSpc>
                <a:spcPts val="3277"/>
              </a:lnSpc>
              <a:spcBef>
                <a:spcPct val="0"/>
              </a:spcBef>
            </a:pPr>
            <a:r>
              <a:rPr lang="en-US" b="true" sz="2260" spc="61">
                <a:solidFill>
                  <a:srgbClr val="FFFFFF"/>
                </a:solidFill>
                <a:latin typeface="Montserrat Bold"/>
                <a:ea typeface="Montserrat Bold"/>
                <a:cs typeface="Montserrat Bold"/>
                <a:sym typeface="Montserrat Bold"/>
              </a:rPr>
              <a:t>Chargement des Documents</a:t>
            </a:r>
          </a:p>
        </p:txBody>
      </p:sp>
      <p:sp>
        <p:nvSpPr>
          <p:cNvPr name="Freeform 17" id="17"/>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4"/>
            <a:stretch>
              <a:fillRect l="-321036" t="0" r="0" b="-144015"/>
            </a:stretch>
          </a:blipFill>
        </p:spPr>
      </p:sp>
      <p:grpSp>
        <p:nvGrpSpPr>
          <p:cNvPr name="Group 18" id="18"/>
          <p:cNvGrpSpPr/>
          <p:nvPr/>
        </p:nvGrpSpPr>
        <p:grpSpPr>
          <a:xfrm rot="0">
            <a:off x="6688981" y="5143500"/>
            <a:ext cx="8790619" cy="1892592"/>
            <a:chOff x="0" y="0"/>
            <a:chExt cx="3743243" cy="805908"/>
          </a:xfrm>
        </p:grpSpPr>
        <p:sp>
          <p:nvSpPr>
            <p:cNvPr name="Freeform 19" id="19"/>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0" id="20"/>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1" id="21"/>
          <p:cNvGrpSpPr/>
          <p:nvPr/>
        </p:nvGrpSpPr>
        <p:grpSpPr>
          <a:xfrm rot="0">
            <a:off x="6894871" y="5277091"/>
            <a:ext cx="1581400" cy="158140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24" id="24"/>
          <p:cNvSpPr txBox="true"/>
          <p:nvPr/>
        </p:nvSpPr>
        <p:spPr>
          <a:xfrm rot="0">
            <a:off x="8587723" y="5811760"/>
            <a:ext cx="6334050" cy="1168211"/>
          </a:xfrm>
          <a:prstGeom prst="rect">
            <a:avLst/>
          </a:prstGeom>
        </p:spPr>
        <p:txBody>
          <a:bodyPr anchor="t" rtlCol="false" tIns="0" lIns="0" bIns="0" rIns="0">
            <a:spAutoFit/>
          </a:bodyPr>
          <a:lstStyle/>
          <a:p>
            <a:pPr algn="l" marL="0" indent="0" lvl="1">
              <a:lnSpc>
                <a:spcPts val="2328"/>
              </a:lnSpc>
              <a:spcBef>
                <a:spcPct val="0"/>
              </a:spcBef>
            </a:pPr>
            <a:r>
              <a:rPr lang="en-US" sz="1605">
                <a:solidFill>
                  <a:srgbClr val="FFFFFF"/>
                </a:solidFill>
                <a:latin typeface="Montserrat"/>
                <a:ea typeface="Montserrat"/>
                <a:cs typeface="Montserrat"/>
                <a:sym typeface="Montserrat"/>
              </a:rPr>
              <a:t>Le texte extrait est divisé en petits morceaux ou segments (chunks) à l'aide de RecursiveCharacterTextSplitter. Cela permet une meilleure manipulation et recherche des informations dans le document.</a:t>
            </a:r>
          </a:p>
        </p:txBody>
      </p:sp>
      <p:sp>
        <p:nvSpPr>
          <p:cNvPr name="TextBox 25" id="25"/>
          <p:cNvSpPr txBox="true"/>
          <p:nvPr/>
        </p:nvSpPr>
        <p:spPr>
          <a:xfrm rot="0">
            <a:off x="8587723" y="5343124"/>
            <a:ext cx="5185949" cy="394960"/>
          </a:xfrm>
          <a:prstGeom prst="rect">
            <a:avLst/>
          </a:prstGeom>
        </p:spPr>
        <p:txBody>
          <a:bodyPr anchor="t" rtlCol="false" tIns="0" lIns="0" bIns="0" rIns="0">
            <a:spAutoFit/>
          </a:bodyPr>
          <a:lstStyle/>
          <a:p>
            <a:pPr algn="l" marL="0" indent="0" lvl="1">
              <a:lnSpc>
                <a:spcPts val="3277"/>
              </a:lnSpc>
              <a:spcBef>
                <a:spcPct val="0"/>
              </a:spcBef>
            </a:pPr>
            <a:r>
              <a:rPr lang="en-US" b="true" sz="2260" spc="61">
                <a:solidFill>
                  <a:srgbClr val="FFFFFF"/>
                </a:solidFill>
                <a:latin typeface="Montserrat Bold"/>
                <a:ea typeface="Montserrat Bold"/>
                <a:cs typeface="Montserrat Bold"/>
                <a:sym typeface="Montserrat Bold"/>
              </a:rPr>
              <a:t>Découpage en Segments</a:t>
            </a:r>
          </a:p>
        </p:txBody>
      </p:sp>
      <p:grpSp>
        <p:nvGrpSpPr>
          <p:cNvPr name="Group 26" id="26"/>
          <p:cNvGrpSpPr/>
          <p:nvPr/>
        </p:nvGrpSpPr>
        <p:grpSpPr>
          <a:xfrm rot="0">
            <a:off x="6688981" y="7365708"/>
            <a:ext cx="8790619" cy="1892592"/>
            <a:chOff x="0" y="0"/>
            <a:chExt cx="3743243" cy="805908"/>
          </a:xfrm>
        </p:grpSpPr>
        <p:sp>
          <p:nvSpPr>
            <p:cNvPr name="Freeform 27" id="27"/>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8" id="28"/>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9" id="29"/>
          <p:cNvGrpSpPr/>
          <p:nvPr/>
        </p:nvGrpSpPr>
        <p:grpSpPr>
          <a:xfrm rot="0">
            <a:off x="6894871" y="7499299"/>
            <a:ext cx="1581400" cy="158140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32" id="32"/>
          <p:cNvSpPr txBox="true"/>
          <p:nvPr/>
        </p:nvSpPr>
        <p:spPr>
          <a:xfrm rot="0">
            <a:off x="8587723" y="8036492"/>
            <a:ext cx="6586635" cy="1168211"/>
          </a:xfrm>
          <a:prstGeom prst="rect">
            <a:avLst/>
          </a:prstGeom>
        </p:spPr>
        <p:txBody>
          <a:bodyPr anchor="t" rtlCol="false" tIns="0" lIns="0" bIns="0" rIns="0">
            <a:spAutoFit/>
          </a:bodyPr>
          <a:lstStyle/>
          <a:p>
            <a:pPr algn="l" marL="0" indent="0" lvl="1">
              <a:lnSpc>
                <a:spcPts val="2328"/>
              </a:lnSpc>
              <a:spcBef>
                <a:spcPct val="0"/>
              </a:spcBef>
            </a:pPr>
            <a:r>
              <a:rPr lang="en-US" sz="1605">
                <a:solidFill>
                  <a:srgbClr val="FFFFFF"/>
                </a:solidFill>
                <a:latin typeface="Montserrat"/>
                <a:ea typeface="Montserrat"/>
                <a:cs typeface="Montserrat"/>
                <a:sym typeface="Montserrat"/>
              </a:rPr>
              <a:t>Chaque segment est converti en une représentation vectorielle (embeddings) grâce aux embeddings générés par Google Generative AI. Ces embeddings capturent efficacement la signification sémantique du texte.</a:t>
            </a:r>
          </a:p>
        </p:txBody>
      </p:sp>
      <p:sp>
        <p:nvSpPr>
          <p:cNvPr name="TextBox 33" id="33"/>
          <p:cNvSpPr txBox="true"/>
          <p:nvPr/>
        </p:nvSpPr>
        <p:spPr>
          <a:xfrm rot="0">
            <a:off x="8587723" y="7565332"/>
            <a:ext cx="5185949" cy="394960"/>
          </a:xfrm>
          <a:prstGeom prst="rect">
            <a:avLst/>
          </a:prstGeom>
        </p:spPr>
        <p:txBody>
          <a:bodyPr anchor="t" rtlCol="false" tIns="0" lIns="0" bIns="0" rIns="0">
            <a:spAutoFit/>
          </a:bodyPr>
          <a:lstStyle/>
          <a:p>
            <a:pPr algn="l" marL="0" indent="0" lvl="1">
              <a:lnSpc>
                <a:spcPts val="3277"/>
              </a:lnSpc>
              <a:spcBef>
                <a:spcPct val="0"/>
              </a:spcBef>
            </a:pPr>
            <a:r>
              <a:rPr lang="en-US" b="true" sz="2260" spc="61">
                <a:solidFill>
                  <a:srgbClr val="FFFFFF"/>
                </a:solidFill>
                <a:latin typeface="Montserrat Bold"/>
                <a:ea typeface="Montserrat Bold"/>
                <a:cs typeface="Montserrat Bold"/>
                <a:sym typeface="Montserrat Bold"/>
              </a:rPr>
              <a:t>Génération des Embeddings</a:t>
            </a:r>
          </a:p>
        </p:txBody>
      </p:sp>
      <p:sp>
        <p:nvSpPr>
          <p:cNvPr name="Freeform 34" id="34"/>
          <p:cNvSpPr/>
          <p:nvPr/>
        </p:nvSpPr>
        <p:spPr>
          <a:xfrm flipH="false" flipV="false" rot="0">
            <a:off x="7070014" y="3413499"/>
            <a:ext cx="1231114" cy="856650"/>
          </a:xfrm>
          <a:custGeom>
            <a:avLst/>
            <a:gdLst/>
            <a:ahLst/>
            <a:cxnLst/>
            <a:rect r="r" b="b" t="t" l="l"/>
            <a:pathLst>
              <a:path h="856650" w="1231114">
                <a:moveTo>
                  <a:pt x="0" y="0"/>
                </a:moveTo>
                <a:lnTo>
                  <a:pt x="1231114" y="0"/>
                </a:lnTo>
                <a:lnTo>
                  <a:pt x="1231114" y="856650"/>
                </a:lnTo>
                <a:lnTo>
                  <a:pt x="0" y="856650"/>
                </a:lnTo>
                <a:lnTo>
                  <a:pt x="0" y="0"/>
                </a:lnTo>
                <a:close/>
              </a:path>
            </a:pathLst>
          </a:custGeom>
          <a:blipFill>
            <a:blip r:embed="rId5"/>
            <a:stretch>
              <a:fillRect l="0" t="0" r="0" b="0"/>
            </a:stretch>
          </a:blipFill>
        </p:spPr>
      </p:sp>
      <p:sp>
        <p:nvSpPr>
          <p:cNvPr name="Freeform 35" id="35"/>
          <p:cNvSpPr/>
          <p:nvPr/>
        </p:nvSpPr>
        <p:spPr>
          <a:xfrm flipH="false" flipV="false" rot="0">
            <a:off x="7300260" y="5524767"/>
            <a:ext cx="738060" cy="1086048"/>
          </a:xfrm>
          <a:custGeom>
            <a:avLst/>
            <a:gdLst/>
            <a:ahLst/>
            <a:cxnLst/>
            <a:rect r="r" b="b" t="t" l="l"/>
            <a:pathLst>
              <a:path h="1086048" w="738060">
                <a:moveTo>
                  <a:pt x="0" y="0"/>
                </a:moveTo>
                <a:lnTo>
                  <a:pt x="738060" y="0"/>
                </a:lnTo>
                <a:lnTo>
                  <a:pt x="738060" y="1086048"/>
                </a:lnTo>
                <a:lnTo>
                  <a:pt x="0" y="1086048"/>
                </a:lnTo>
                <a:lnTo>
                  <a:pt x="0" y="0"/>
                </a:lnTo>
                <a:close/>
              </a:path>
            </a:pathLst>
          </a:custGeom>
          <a:blipFill>
            <a:blip r:embed="rId6"/>
            <a:stretch>
              <a:fillRect l="0" t="0" r="0" b="0"/>
            </a:stretch>
          </a:blipFill>
        </p:spPr>
      </p:sp>
      <p:sp>
        <p:nvSpPr>
          <p:cNvPr name="Freeform 36" id="36"/>
          <p:cNvSpPr/>
          <p:nvPr/>
        </p:nvSpPr>
        <p:spPr>
          <a:xfrm flipH="false" flipV="false" rot="0">
            <a:off x="7196216" y="7909102"/>
            <a:ext cx="978709" cy="805804"/>
          </a:xfrm>
          <a:custGeom>
            <a:avLst/>
            <a:gdLst/>
            <a:ahLst/>
            <a:cxnLst/>
            <a:rect r="r" b="b" t="t" l="l"/>
            <a:pathLst>
              <a:path h="805804" w="978709">
                <a:moveTo>
                  <a:pt x="0" y="0"/>
                </a:moveTo>
                <a:lnTo>
                  <a:pt x="978709" y="0"/>
                </a:lnTo>
                <a:lnTo>
                  <a:pt x="978709" y="805804"/>
                </a:lnTo>
                <a:lnTo>
                  <a:pt x="0" y="805804"/>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2004681" y="2917533"/>
            <a:ext cx="8790619" cy="1892592"/>
            <a:chOff x="0" y="0"/>
            <a:chExt cx="3743243" cy="805908"/>
          </a:xfrm>
        </p:grpSpPr>
        <p:sp>
          <p:nvSpPr>
            <p:cNvPr name="Freeform 4" id="4"/>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2210571" y="3051124"/>
            <a:ext cx="1581400" cy="15814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9" id="9"/>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3"/>
            <a:stretch>
              <a:fillRect l="-321036" t="0" r="0" b="-144015"/>
            </a:stretch>
          </a:blipFill>
        </p:spPr>
      </p:sp>
      <p:sp>
        <p:nvSpPr>
          <p:cNvPr name="TextBox 10" id="10"/>
          <p:cNvSpPr txBox="true"/>
          <p:nvPr/>
        </p:nvSpPr>
        <p:spPr>
          <a:xfrm rot="0">
            <a:off x="3903423" y="3585792"/>
            <a:ext cx="6334050" cy="898336"/>
          </a:xfrm>
          <a:prstGeom prst="rect">
            <a:avLst/>
          </a:prstGeom>
        </p:spPr>
        <p:txBody>
          <a:bodyPr anchor="t" rtlCol="false" tIns="0" lIns="0" bIns="0" rIns="0">
            <a:spAutoFit/>
          </a:bodyPr>
          <a:lstStyle/>
          <a:p>
            <a:pPr algn="l" marL="0" indent="0" lvl="1">
              <a:lnSpc>
                <a:spcPts val="2473"/>
              </a:lnSpc>
              <a:spcBef>
                <a:spcPct val="0"/>
              </a:spcBef>
            </a:pPr>
            <a:r>
              <a:rPr lang="en-US" sz="1705">
                <a:solidFill>
                  <a:srgbClr val="FFFFFF"/>
                </a:solidFill>
                <a:latin typeface="Montserrat"/>
                <a:ea typeface="Montserrat"/>
                <a:cs typeface="Montserrat"/>
                <a:sym typeface="Montserrat"/>
              </a:rPr>
              <a:t>Lorsqu’une question est posée, le système compare la requête avec les embeddings dans la base vectorielle. Il identifie ainsi les segments de texte les plus pertinents.</a:t>
            </a:r>
          </a:p>
        </p:txBody>
      </p:sp>
      <p:sp>
        <p:nvSpPr>
          <p:cNvPr name="TextBox 11" id="11"/>
          <p:cNvSpPr txBox="true"/>
          <p:nvPr/>
        </p:nvSpPr>
        <p:spPr>
          <a:xfrm rot="0">
            <a:off x="3903423" y="3117157"/>
            <a:ext cx="6173326" cy="394960"/>
          </a:xfrm>
          <a:prstGeom prst="rect">
            <a:avLst/>
          </a:prstGeom>
        </p:spPr>
        <p:txBody>
          <a:bodyPr anchor="t" rtlCol="false" tIns="0" lIns="0" bIns="0" rIns="0">
            <a:spAutoFit/>
          </a:bodyPr>
          <a:lstStyle/>
          <a:p>
            <a:pPr algn="l" marL="0" indent="0" lvl="1">
              <a:lnSpc>
                <a:spcPts val="3277"/>
              </a:lnSpc>
              <a:spcBef>
                <a:spcPct val="0"/>
              </a:spcBef>
            </a:pPr>
            <a:r>
              <a:rPr lang="en-US" b="true" sz="2260" spc="61">
                <a:solidFill>
                  <a:srgbClr val="FFFFFF"/>
                </a:solidFill>
                <a:latin typeface="Montserrat Bold"/>
                <a:ea typeface="Montserrat Bold"/>
                <a:cs typeface="Montserrat Bold"/>
                <a:sym typeface="Montserrat Bold"/>
              </a:rPr>
              <a:t>Recherche des Documents Pertinents</a:t>
            </a:r>
          </a:p>
        </p:txBody>
      </p:sp>
      <p:sp>
        <p:nvSpPr>
          <p:cNvPr name="Freeform 12" id="12"/>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3"/>
            <a:stretch>
              <a:fillRect l="-321036" t="0" r="0" b="-144015"/>
            </a:stretch>
          </a:blipFill>
        </p:spPr>
      </p:sp>
      <p:grpSp>
        <p:nvGrpSpPr>
          <p:cNvPr name="Group 13" id="13"/>
          <p:cNvGrpSpPr/>
          <p:nvPr/>
        </p:nvGrpSpPr>
        <p:grpSpPr>
          <a:xfrm rot="0">
            <a:off x="2004681" y="5143500"/>
            <a:ext cx="8790619" cy="1892592"/>
            <a:chOff x="0" y="0"/>
            <a:chExt cx="3743243" cy="805908"/>
          </a:xfrm>
        </p:grpSpPr>
        <p:sp>
          <p:nvSpPr>
            <p:cNvPr name="Freeform 14" id="14"/>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15" id="15"/>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6" id="16"/>
          <p:cNvGrpSpPr/>
          <p:nvPr/>
        </p:nvGrpSpPr>
        <p:grpSpPr>
          <a:xfrm rot="0">
            <a:off x="2210571" y="5277091"/>
            <a:ext cx="1581400" cy="15814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19" id="19"/>
          <p:cNvSpPr txBox="true"/>
          <p:nvPr/>
        </p:nvSpPr>
        <p:spPr>
          <a:xfrm rot="0">
            <a:off x="3931998" y="5811760"/>
            <a:ext cx="5644657" cy="1159528"/>
          </a:xfrm>
          <a:prstGeom prst="rect">
            <a:avLst/>
          </a:prstGeom>
        </p:spPr>
        <p:txBody>
          <a:bodyPr anchor="t" rtlCol="false" tIns="0" lIns="0" bIns="0" rIns="0">
            <a:spAutoFit/>
          </a:bodyPr>
          <a:lstStyle/>
          <a:p>
            <a:pPr algn="l" marL="0" indent="0" lvl="1">
              <a:lnSpc>
                <a:spcPts val="2333"/>
              </a:lnSpc>
              <a:spcBef>
                <a:spcPct val="0"/>
              </a:spcBef>
            </a:pPr>
            <a:r>
              <a:rPr lang="en-US" sz="1609">
                <a:solidFill>
                  <a:srgbClr val="FFFFFF"/>
                </a:solidFill>
                <a:latin typeface="Montserrat"/>
                <a:ea typeface="Montserrat"/>
                <a:cs typeface="Montserrat"/>
                <a:sym typeface="Montserrat"/>
              </a:rPr>
              <a:t>Les résultats sont optimisés grâce à FAISS pour la récupération et Llama3-8b-8192 via ChatGroq pour générer des réponses précises à partir des documents pertinents.</a:t>
            </a:r>
          </a:p>
        </p:txBody>
      </p:sp>
      <p:sp>
        <p:nvSpPr>
          <p:cNvPr name="TextBox 20" id="20"/>
          <p:cNvSpPr txBox="true"/>
          <p:nvPr/>
        </p:nvSpPr>
        <p:spPr>
          <a:xfrm rot="0">
            <a:off x="3958051" y="5002235"/>
            <a:ext cx="5185949" cy="1214110"/>
          </a:xfrm>
          <a:prstGeom prst="rect">
            <a:avLst/>
          </a:prstGeom>
        </p:spPr>
        <p:txBody>
          <a:bodyPr anchor="t" rtlCol="false" tIns="0" lIns="0" bIns="0" rIns="0">
            <a:spAutoFit/>
          </a:bodyPr>
          <a:lstStyle/>
          <a:p>
            <a:pPr algn="l">
              <a:lnSpc>
                <a:spcPts val="3277"/>
              </a:lnSpc>
            </a:pPr>
          </a:p>
          <a:p>
            <a:pPr algn="l">
              <a:lnSpc>
                <a:spcPts val="3277"/>
              </a:lnSpc>
            </a:pPr>
            <a:r>
              <a:rPr lang="en-US" sz="2260" spc="61" b="true">
                <a:solidFill>
                  <a:srgbClr val="FFFFFF"/>
                </a:solidFill>
                <a:latin typeface="Montserrat Bold"/>
                <a:ea typeface="Montserrat Bold"/>
                <a:cs typeface="Montserrat Bold"/>
                <a:sym typeface="Montserrat Bold"/>
              </a:rPr>
              <a:t>Optimisation des Résultats</a:t>
            </a:r>
          </a:p>
          <a:p>
            <a:pPr algn="l" marL="0" indent="0" lvl="1">
              <a:lnSpc>
                <a:spcPts val="3277"/>
              </a:lnSpc>
              <a:spcBef>
                <a:spcPct val="0"/>
              </a:spcBef>
            </a:pPr>
          </a:p>
        </p:txBody>
      </p:sp>
      <p:grpSp>
        <p:nvGrpSpPr>
          <p:cNvPr name="Group 21" id="21"/>
          <p:cNvGrpSpPr/>
          <p:nvPr/>
        </p:nvGrpSpPr>
        <p:grpSpPr>
          <a:xfrm rot="0">
            <a:off x="2004681" y="7365708"/>
            <a:ext cx="8790619" cy="1892592"/>
            <a:chOff x="0" y="0"/>
            <a:chExt cx="3743243" cy="805908"/>
          </a:xfrm>
        </p:grpSpPr>
        <p:sp>
          <p:nvSpPr>
            <p:cNvPr name="Freeform 22" id="22"/>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3" id="23"/>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4" id="24"/>
          <p:cNvGrpSpPr/>
          <p:nvPr/>
        </p:nvGrpSpPr>
        <p:grpSpPr>
          <a:xfrm rot="0">
            <a:off x="2210571" y="7499299"/>
            <a:ext cx="1581400" cy="158140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27" id="27"/>
          <p:cNvSpPr txBox="true"/>
          <p:nvPr/>
        </p:nvSpPr>
        <p:spPr>
          <a:xfrm rot="0">
            <a:off x="3903423" y="8033967"/>
            <a:ext cx="6334050" cy="1168211"/>
          </a:xfrm>
          <a:prstGeom prst="rect">
            <a:avLst/>
          </a:prstGeom>
        </p:spPr>
        <p:txBody>
          <a:bodyPr anchor="t" rtlCol="false" tIns="0" lIns="0" bIns="0" rIns="0">
            <a:spAutoFit/>
          </a:bodyPr>
          <a:lstStyle/>
          <a:p>
            <a:pPr algn="l" marL="0" indent="0" lvl="1">
              <a:lnSpc>
                <a:spcPts val="2328"/>
              </a:lnSpc>
              <a:spcBef>
                <a:spcPct val="0"/>
              </a:spcBef>
            </a:pPr>
            <a:r>
              <a:rPr lang="en-US" sz="1605">
                <a:solidFill>
                  <a:srgbClr val="FFFFFF"/>
                </a:solidFill>
                <a:latin typeface="Montserrat"/>
                <a:ea typeface="Montserrat"/>
                <a:cs typeface="Montserrat"/>
                <a:sym typeface="Montserrat"/>
              </a:rPr>
              <a:t>Les réponses finales, précises et contextualisées, sont affichées dans une interface interactive développée avec FastAPI et Html et css. L'utilisateur peut ainsi voir les résultats en temps réel de manière intuitive</a:t>
            </a:r>
          </a:p>
        </p:txBody>
      </p:sp>
      <p:sp>
        <p:nvSpPr>
          <p:cNvPr name="TextBox 28" id="28"/>
          <p:cNvSpPr txBox="true"/>
          <p:nvPr/>
        </p:nvSpPr>
        <p:spPr>
          <a:xfrm rot="0">
            <a:off x="3903423" y="7565332"/>
            <a:ext cx="5185949" cy="394960"/>
          </a:xfrm>
          <a:prstGeom prst="rect">
            <a:avLst/>
          </a:prstGeom>
        </p:spPr>
        <p:txBody>
          <a:bodyPr anchor="t" rtlCol="false" tIns="0" lIns="0" bIns="0" rIns="0">
            <a:spAutoFit/>
          </a:bodyPr>
          <a:lstStyle/>
          <a:p>
            <a:pPr algn="l" marL="0" indent="0" lvl="1">
              <a:lnSpc>
                <a:spcPts val="3277"/>
              </a:lnSpc>
              <a:spcBef>
                <a:spcPct val="0"/>
              </a:spcBef>
            </a:pPr>
            <a:r>
              <a:rPr lang="en-US" b="true" sz="2260" spc="61">
                <a:solidFill>
                  <a:srgbClr val="FFFFFF"/>
                </a:solidFill>
                <a:latin typeface="Montserrat Bold"/>
                <a:ea typeface="Montserrat Bold"/>
                <a:cs typeface="Montserrat Bold"/>
                <a:sym typeface="Montserrat Bold"/>
              </a:rPr>
              <a:t>Affichage des Réponses</a:t>
            </a:r>
          </a:p>
        </p:txBody>
      </p:sp>
      <p:grpSp>
        <p:nvGrpSpPr>
          <p:cNvPr name="Group 29" id="29"/>
          <p:cNvGrpSpPr/>
          <p:nvPr/>
        </p:nvGrpSpPr>
        <p:grpSpPr>
          <a:xfrm rot="0">
            <a:off x="2101088" y="691566"/>
            <a:ext cx="8790619" cy="1892592"/>
            <a:chOff x="0" y="0"/>
            <a:chExt cx="3743243" cy="805908"/>
          </a:xfrm>
        </p:grpSpPr>
        <p:sp>
          <p:nvSpPr>
            <p:cNvPr name="Freeform 30" id="30"/>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31" id="31"/>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32" id="32"/>
          <p:cNvGrpSpPr/>
          <p:nvPr/>
        </p:nvGrpSpPr>
        <p:grpSpPr>
          <a:xfrm rot="0">
            <a:off x="2306978" y="825157"/>
            <a:ext cx="1581400" cy="158140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35" id="35"/>
          <p:cNvSpPr txBox="true"/>
          <p:nvPr/>
        </p:nvSpPr>
        <p:spPr>
          <a:xfrm rot="0">
            <a:off x="3999831" y="1359825"/>
            <a:ext cx="6334050" cy="1168211"/>
          </a:xfrm>
          <a:prstGeom prst="rect">
            <a:avLst/>
          </a:prstGeom>
        </p:spPr>
        <p:txBody>
          <a:bodyPr anchor="t" rtlCol="false" tIns="0" lIns="0" bIns="0" rIns="0">
            <a:spAutoFit/>
          </a:bodyPr>
          <a:lstStyle/>
          <a:p>
            <a:pPr algn="l" marL="0" indent="0" lvl="1">
              <a:lnSpc>
                <a:spcPts val="2328"/>
              </a:lnSpc>
              <a:spcBef>
                <a:spcPct val="0"/>
              </a:spcBef>
            </a:pPr>
            <a:r>
              <a:rPr lang="en-US" sz="1605">
                <a:solidFill>
                  <a:srgbClr val="FFFFFF"/>
                </a:solidFill>
                <a:latin typeface="Montserrat"/>
                <a:ea typeface="Montserrat"/>
                <a:cs typeface="Montserrat"/>
                <a:sym typeface="Montserrat"/>
              </a:rPr>
              <a:t>Les embeddings générés sont stockés et indexés dans une base de données vectorielle avec FAISS. Cela rend la recherche rapide et efficace pour retrouver les segments pertinents.</a:t>
            </a:r>
          </a:p>
        </p:txBody>
      </p:sp>
      <p:sp>
        <p:nvSpPr>
          <p:cNvPr name="TextBox 36" id="36"/>
          <p:cNvSpPr txBox="true"/>
          <p:nvPr/>
        </p:nvSpPr>
        <p:spPr>
          <a:xfrm rot="0">
            <a:off x="3999831" y="891190"/>
            <a:ext cx="5185949" cy="394960"/>
          </a:xfrm>
          <a:prstGeom prst="rect">
            <a:avLst/>
          </a:prstGeom>
        </p:spPr>
        <p:txBody>
          <a:bodyPr anchor="t" rtlCol="false" tIns="0" lIns="0" bIns="0" rIns="0">
            <a:spAutoFit/>
          </a:bodyPr>
          <a:lstStyle/>
          <a:p>
            <a:pPr algn="l" marL="0" indent="0" lvl="1">
              <a:lnSpc>
                <a:spcPts val="3277"/>
              </a:lnSpc>
              <a:spcBef>
                <a:spcPct val="0"/>
              </a:spcBef>
            </a:pPr>
            <a:r>
              <a:rPr lang="en-US" b="true" sz="2260" spc="61">
                <a:solidFill>
                  <a:srgbClr val="FFFFFF"/>
                </a:solidFill>
                <a:latin typeface="Montserrat Bold"/>
                <a:ea typeface="Montserrat Bold"/>
                <a:cs typeface="Montserrat Bold"/>
                <a:sym typeface="Montserrat Bold"/>
              </a:rPr>
              <a:t>Indexation Vectorielle</a:t>
            </a:r>
          </a:p>
        </p:txBody>
      </p:sp>
      <p:sp>
        <p:nvSpPr>
          <p:cNvPr name="Freeform 37" id="37"/>
          <p:cNvSpPr/>
          <p:nvPr/>
        </p:nvSpPr>
        <p:spPr>
          <a:xfrm flipH="false" flipV="false" rot="0">
            <a:off x="11320332" y="1117245"/>
            <a:ext cx="5982198" cy="7884280"/>
          </a:xfrm>
          <a:custGeom>
            <a:avLst/>
            <a:gdLst/>
            <a:ahLst/>
            <a:cxnLst/>
            <a:rect r="r" b="b" t="t" l="l"/>
            <a:pathLst>
              <a:path h="7884280" w="5982198">
                <a:moveTo>
                  <a:pt x="0" y="0"/>
                </a:moveTo>
                <a:lnTo>
                  <a:pt x="5982198" y="0"/>
                </a:lnTo>
                <a:lnTo>
                  <a:pt x="5982198" y="7884281"/>
                </a:lnTo>
                <a:lnTo>
                  <a:pt x="0" y="7884281"/>
                </a:lnTo>
                <a:lnTo>
                  <a:pt x="0" y="0"/>
                </a:lnTo>
                <a:close/>
              </a:path>
            </a:pathLst>
          </a:custGeom>
          <a:blipFill>
            <a:blip r:embed="rId4"/>
            <a:stretch>
              <a:fillRect l="0" t="0" r="0" b="0"/>
            </a:stretch>
          </a:blipFill>
        </p:spPr>
      </p:sp>
      <p:sp>
        <p:nvSpPr>
          <p:cNvPr name="Freeform 38" id="38"/>
          <p:cNvSpPr/>
          <p:nvPr/>
        </p:nvSpPr>
        <p:spPr>
          <a:xfrm flipH="false" flipV="false" rot="0">
            <a:off x="2668699" y="1097132"/>
            <a:ext cx="857958" cy="1081460"/>
          </a:xfrm>
          <a:custGeom>
            <a:avLst/>
            <a:gdLst/>
            <a:ahLst/>
            <a:cxnLst/>
            <a:rect r="r" b="b" t="t" l="l"/>
            <a:pathLst>
              <a:path h="1081460" w="857958">
                <a:moveTo>
                  <a:pt x="0" y="0"/>
                </a:moveTo>
                <a:lnTo>
                  <a:pt x="857959" y="0"/>
                </a:lnTo>
                <a:lnTo>
                  <a:pt x="857959" y="1081460"/>
                </a:lnTo>
                <a:lnTo>
                  <a:pt x="0" y="1081460"/>
                </a:lnTo>
                <a:lnTo>
                  <a:pt x="0" y="0"/>
                </a:lnTo>
                <a:close/>
              </a:path>
            </a:pathLst>
          </a:custGeom>
          <a:blipFill>
            <a:blip r:embed="rId5"/>
            <a:stretch>
              <a:fillRect l="0" t="0" r="0" b="0"/>
            </a:stretch>
          </a:blipFill>
        </p:spPr>
      </p:sp>
      <p:sp>
        <p:nvSpPr>
          <p:cNvPr name="Freeform 39" id="39"/>
          <p:cNvSpPr/>
          <p:nvPr/>
        </p:nvSpPr>
        <p:spPr>
          <a:xfrm flipH="false" flipV="false" rot="0">
            <a:off x="2520159" y="3328764"/>
            <a:ext cx="962225" cy="1070130"/>
          </a:xfrm>
          <a:custGeom>
            <a:avLst/>
            <a:gdLst/>
            <a:ahLst/>
            <a:cxnLst/>
            <a:rect r="r" b="b" t="t" l="l"/>
            <a:pathLst>
              <a:path h="1070130" w="962225">
                <a:moveTo>
                  <a:pt x="0" y="0"/>
                </a:moveTo>
                <a:lnTo>
                  <a:pt x="962225" y="0"/>
                </a:lnTo>
                <a:lnTo>
                  <a:pt x="962225" y="1070130"/>
                </a:lnTo>
                <a:lnTo>
                  <a:pt x="0" y="1070130"/>
                </a:lnTo>
                <a:lnTo>
                  <a:pt x="0" y="0"/>
                </a:lnTo>
                <a:close/>
              </a:path>
            </a:pathLst>
          </a:custGeom>
          <a:blipFill>
            <a:blip r:embed="rId6"/>
            <a:stretch>
              <a:fillRect l="0" t="0" r="0" b="0"/>
            </a:stretch>
          </a:blipFill>
        </p:spPr>
      </p:sp>
      <p:sp>
        <p:nvSpPr>
          <p:cNvPr name="Freeform 40" id="40"/>
          <p:cNvSpPr/>
          <p:nvPr/>
        </p:nvSpPr>
        <p:spPr>
          <a:xfrm flipH="false" flipV="false" rot="0">
            <a:off x="2446113" y="5641737"/>
            <a:ext cx="1110317" cy="896118"/>
          </a:xfrm>
          <a:custGeom>
            <a:avLst/>
            <a:gdLst/>
            <a:ahLst/>
            <a:cxnLst/>
            <a:rect r="r" b="b" t="t" l="l"/>
            <a:pathLst>
              <a:path h="896118" w="1110317">
                <a:moveTo>
                  <a:pt x="0" y="0"/>
                </a:moveTo>
                <a:lnTo>
                  <a:pt x="1110316" y="0"/>
                </a:lnTo>
                <a:lnTo>
                  <a:pt x="1110316" y="896118"/>
                </a:lnTo>
                <a:lnTo>
                  <a:pt x="0" y="896118"/>
                </a:lnTo>
                <a:lnTo>
                  <a:pt x="0" y="0"/>
                </a:lnTo>
                <a:close/>
              </a:path>
            </a:pathLst>
          </a:custGeom>
          <a:blipFill>
            <a:blip r:embed="rId7"/>
            <a:stretch>
              <a:fillRect l="0" t="0" r="0" b="0"/>
            </a:stretch>
          </a:blipFill>
        </p:spPr>
      </p:sp>
      <p:sp>
        <p:nvSpPr>
          <p:cNvPr name="Freeform 41" id="41"/>
          <p:cNvSpPr/>
          <p:nvPr/>
        </p:nvSpPr>
        <p:spPr>
          <a:xfrm flipH="false" flipV="false" rot="0">
            <a:off x="2520159" y="7783335"/>
            <a:ext cx="984195" cy="1013329"/>
          </a:xfrm>
          <a:custGeom>
            <a:avLst/>
            <a:gdLst/>
            <a:ahLst/>
            <a:cxnLst/>
            <a:rect r="r" b="b" t="t" l="l"/>
            <a:pathLst>
              <a:path h="1013329" w="984195">
                <a:moveTo>
                  <a:pt x="0" y="0"/>
                </a:moveTo>
                <a:lnTo>
                  <a:pt x="984195" y="0"/>
                </a:lnTo>
                <a:lnTo>
                  <a:pt x="984195" y="1013329"/>
                </a:lnTo>
                <a:lnTo>
                  <a:pt x="0" y="1013329"/>
                </a:lnTo>
                <a:lnTo>
                  <a:pt x="0" y="0"/>
                </a:lnTo>
                <a:close/>
              </a:path>
            </a:pathLst>
          </a:custGeom>
          <a:blipFill>
            <a:blip r:embed="rId8"/>
            <a:stretch>
              <a:fillRect l="0" t="0" r="0" b="0"/>
            </a:stretch>
          </a:blipFill>
        </p:spPr>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38100" y="3084929"/>
            <a:ext cx="14242249" cy="5137718"/>
            <a:chOff x="0" y="0"/>
            <a:chExt cx="4212226" cy="1519509"/>
          </a:xfrm>
        </p:grpSpPr>
        <p:sp>
          <p:nvSpPr>
            <p:cNvPr name="Freeform 4" id="4"/>
            <p:cNvSpPr/>
            <p:nvPr/>
          </p:nvSpPr>
          <p:spPr>
            <a:xfrm flipH="false" flipV="false" rot="0">
              <a:off x="0" y="0"/>
              <a:ext cx="4212226" cy="1519509"/>
            </a:xfrm>
            <a:custGeom>
              <a:avLst/>
              <a:gdLst/>
              <a:ahLst/>
              <a:cxnLst/>
              <a:rect r="r" b="b" t="t" l="l"/>
              <a:pathLst>
                <a:path h="1519509" w="4212226">
                  <a:moveTo>
                    <a:pt x="32072" y="0"/>
                  </a:moveTo>
                  <a:lnTo>
                    <a:pt x="4180155" y="0"/>
                  </a:lnTo>
                  <a:cubicBezTo>
                    <a:pt x="4197867" y="0"/>
                    <a:pt x="4212226" y="14359"/>
                    <a:pt x="4212226" y="32072"/>
                  </a:cubicBezTo>
                  <a:lnTo>
                    <a:pt x="4212226" y="1487438"/>
                  </a:lnTo>
                  <a:cubicBezTo>
                    <a:pt x="4212226" y="1505150"/>
                    <a:pt x="4197867" y="1519509"/>
                    <a:pt x="4180155" y="1519509"/>
                  </a:cubicBezTo>
                  <a:lnTo>
                    <a:pt x="32072" y="1519509"/>
                  </a:lnTo>
                  <a:cubicBezTo>
                    <a:pt x="23566" y="1519509"/>
                    <a:pt x="15408" y="1516130"/>
                    <a:pt x="9394" y="1510116"/>
                  </a:cubicBezTo>
                  <a:cubicBezTo>
                    <a:pt x="3379" y="1504101"/>
                    <a:pt x="0" y="1495944"/>
                    <a:pt x="0" y="1487438"/>
                  </a:cubicBezTo>
                  <a:lnTo>
                    <a:pt x="0" y="32072"/>
                  </a:lnTo>
                  <a:cubicBezTo>
                    <a:pt x="0" y="14359"/>
                    <a:pt x="14359" y="0"/>
                    <a:pt x="32072"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212226" cy="1614759"/>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2042049" y="1295689"/>
            <a:ext cx="9955786" cy="1290136"/>
            <a:chOff x="0" y="0"/>
            <a:chExt cx="3210986" cy="416101"/>
          </a:xfrm>
        </p:grpSpPr>
        <p:sp>
          <p:nvSpPr>
            <p:cNvPr name="Freeform 7" id="7"/>
            <p:cNvSpPr/>
            <p:nvPr/>
          </p:nvSpPr>
          <p:spPr>
            <a:xfrm flipH="false" flipV="false" rot="0">
              <a:off x="0" y="0"/>
              <a:ext cx="3210986" cy="416101"/>
            </a:xfrm>
            <a:custGeom>
              <a:avLst/>
              <a:gdLst/>
              <a:ahLst/>
              <a:cxnLst/>
              <a:rect r="r" b="b" t="t" l="l"/>
              <a:pathLst>
                <a:path h="416101" w="3210986">
                  <a:moveTo>
                    <a:pt x="30328" y="0"/>
                  </a:moveTo>
                  <a:lnTo>
                    <a:pt x="3180658" y="0"/>
                  </a:lnTo>
                  <a:cubicBezTo>
                    <a:pt x="3197408" y="0"/>
                    <a:pt x="3210986" y="13578"/>
                    <a:pt x="3210986" y="30328"/>
                  </a:cubicBezTo>
                  <a:lnTo>
                    <a:pt x="3210986" y="385773"/>
                  </a:lnTo>
                  <a:cubicBezTo>
                    <a:pt x="3210986" y="402522"/>
                    <a:pt x="3197408" y="416101"/>
                    <a:pt x="3180658" y="416101"/>
                  </a:cubicBezTo>
                  <a:lnTo>
                    <a:pt x="30328" y="416101"/>
                  </a:lnTo>
                  <a:cubicBezTo>
                    <a:pt x="22284" y="416101"/>
                    <a:pt x="14570" y="412905"/>
                    <a:pt x="8883" y="407218"/>
                  </a:cubicBezTo>
                  <a:cubicBezTo>
                    <a:pt x="3195" y="401530"/>
                    <a:pt x="0" y="393816"/>
                    <a:pt x="0" y="385773"/>
                  </a:cubicBezTo>
                  <a:lnTo>
                    <a:pt x="0" y="30328"/>
                  </a:lnTo>
                  <a:cubicBezTo>
                    <a:pt x="0" y="13578"/>
                    <a:pt x="13578" y="0"/>
                    <a:pt x="30328"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210986"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1028700" y="3373688"/>
            <a:ext cx="1490093" cy="149009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2" id="12"/>
          <p:cNvSpPr/>
          <p:nvPr/>
        </p:nvSpPr>
        <p:spPr>
          <a:xfrm flipH="false" flipV="false" rot="0">
            <a:off x="-210261" y="3875501"/>
            <a:ext cx="1499518" cy="4354280"/>
          </a:xfrm>
          <a:custGeom>
            <a:avLst/>
            <a:gdLst/>
            <a:ahLst/>
            <a:cxnLst/>
            <a:rect r="r" b="b" t="t" l="l"/>
            <a:pathLst>
              <a:path h="4354280" w="1499518">
                <a:moveTo>
                  <a:pt x="0" y="0"/>
                </a:moveTo>
                <a:lnTo>
                  <a:pt x="1499518" y="0"/>
                </a:lnTo>
                <a:lnTo>
                  <a:pt x="1499518" y="4354280"/>
                </a:lnTo>
                <a:lnTo>
                  <a:pt x="0" y="4354280"/>
                </a:lnTo>
                <a:lnTo>
                  <a:pt x="0" y="0"/>
                </a:lnTo>
                <a:close/>
              </a:path>
            </a:pathLst>
          </a:custGeom>
          <a:blipFill>
            <a:blip r:embed="rId3"/>
            <a:stretch>
              <a:fillRect l="-387760" t="-46386" r="0" b="-42614"/>
            </a:stretch>
          </a:blipFill>
        </p:spPr>
      </p:sp>
      <p:sp>
        <p:nvSpPr>
          <p:cNvPr name="Freeform 13" id="13"/>
          <p:cNvSpPr/>
          <p:nvPr/>
        </p:nvSpPr>
        <p:spPr>
          <a:xfrm flipH="false" flipV="false" rot="-5400000">
            <a:off x="15789926" y="6799569"/>
            <a:ext cx="1315901" cy="5658962"/>
          </a:xfrm>
          <a:custGeom>
            <a:avLst/>
            <a:gdLst/>
            <a:ahLst/>
            <a:cxnLst/>
            <a:rect r="r" b="b" t="t" l="l"/>
            <a:pathLst>
              <a:path h="5658962" w="1315901">
                <a:moveTo>
                  <a:pt x="0" y="0"/>
                </a:moveTo>
                <a:lnTo>
                  <a:pt x="1315901" y="0"/>
                </a:lnTo>
                <a:lnTo>
                  <a:pt x="1315901" y="5658961"/>
                </a:lnTo>
                <a:lnTo>
                  <a:pt x="0" y="5658961"/>
                </a:lnTo>
                <a:lnTo>
                  <a:pt x="0" y="0"/>
                </a:lnTo>
                <a:close/>
              </a:path>
            </a:pathLst>
          </a:custGeom>
          <a:blipFill>
            <a:blip r:embed="rId4"/>
            <a:stretch>
              <a:fillRect l="-455821" t="0" r="0" b="-45425"/>
            </a:stretch>
          </a:blipFill>
        </p:spPr>
      </p:sp>
      <p:grpSp>
        <p:nvGrpSpPr>
          <p:cNvPr name="Group 14" id="14"/>
          <p:cNvGrpSpPr/>
          <p:nvPr/>
        </p:nvGrpSpPr>
        <p:grpSpPr>
          <a:xfrm rot="0">
            <a:off x="1028700" y="5038287"/>
            <a:ext cx="1490093" cy="149009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16" id="16"/>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7" id="17"/>
          <p:cNvSpPr/>
          <p:nvPr/>
        </p:nvSpPr>
        <p:spPr>
          <a:xfrm flipH="false" flipV="false" rot="0">
            <a:off x="12502907" y="947965"/>
            <a:ext cx="4860983" cy="4287792"/>
          </a:xfrm>
          <a:custGeom>
            <a:avLst/>
            <a:gdLst/>
            <a:ahLst/>
            <a:cxnLst/>
            <a:rect r="r" b="b" t="t" l="l"/>
            <a:pathLst>
              <a:path h="4287792" w="4860983">
                <a:moveTo>
                  <a:pt x="0" y="0"/>
                </a:moveTo>
                <a:lnTo>
                  <a:pt x="4860984" y="0"/>
                </a:lnTo>
                <a:lnTo>
                  <a:pt x="4860984" y="4287793"/>
                </a:lnTo>
                <a:lnTo>
                  <a:pt x="0" y="4287793"/>
                </a:lnTo>
                <a:lnTo>
                  <a:pt x="0" y="0"/>
                </a:lnTo>
                <a:close/>
              </a:path>
            </a:pathLst>
          </a:custGeom>
          <a:blipFill>
            <a:blip r:embed="rId5"/>
            <a:stretch>
              <a:fillRect l="0" t="0" r="0" b="0"/>
            </a:stretch>
          </a:blipFill>
        </p:spPr>
      </p:sp>
      <p:sp>
        <p:nvSpPr>
          <p:cNvPr name="TextBox 18" id="18"/>
          <p:cNvSpPr txBox="true"/>
          <p:nvPr/>
        </p:nvSpPr>
        <p:spPr>
          <a:xfrm rot="0">
            <a:off x="2329985" y="1440261"/>
            <a:ext cx="9379914" cy="896216"/>
          </a:xfrm>
          <a:prstGeom prst="rect">
            <a:avLst/>
          </a:prstGeom>
        </p:spPr>
        <p:txBody>
          <a:bodyPr anchor="t" rtlCol="false" tIns="0" lIns="0" bIns="0" rIns="0">
            <a:spAutoFit/>
          </a:bodyPr>
          <a:lstStyle/>
          <a:p>
            <a:pPr algn="ctr" marL="0" indent="0" lvl="0">
              <a:lnSpc>
                <a:spcPts val="7302"/>
              </a:lnSpc>
              <a:spcBef>
                <a:spcPct val="0"/>
              </a:spcBef>
            </a:pPr>
            <a:r>
              <a:rPr lang="en-US" b="true" sz="5215">
                <a:solidFill>
                  <a:srgbClr val="FFFFFF"/>
                </a:solidFill>
                <a:latin typeface="Montserrat Classic Bold"/>
                <a:ea typeface="Montserrat Classic Bold"/>
                <a:cs typeface="Montserrat Classic Bold"/>
                <a:sym typeface="Montserrat Classic Bold"/>
              </a:rPr>
              <a:t>Workflow du chatbot</a:t>
            </a:r>
          </a:p>
        </p:txBody>
      </p:sp>
      <p:sp>
        <p:nvSpPr>
          <p:cNvPr name="TextBox 19" id="19"/>
          <p:cNvSpPr txBox="true"/>
          <p:nvPr/>
        </p:nvSpPr>
        <p:spPr>
          <a:xfrm rot="0">
            <a:off x="1182568" y="3529566"/>
            <a:ext cx="1182357" cy="1054512"/>
          </a:xfrm>
          <a:prstGeom prst="rect">
            <a:avLst/>
          </a:prstGeom>
        </p:spPr>
        <p:txBody>
          <a:bodyPr anchor="t" rtlCol="false" tIns="0" lIns="0" bIns="0" rIns="0">
            <a:spAutoFit/>
          </a:bodyPr>
          <a:lstStyle/>
          <a:p>
            <a:pPr algn="ctr" marL="0" indent="0" lvl="0">
              <a:lnSpc>
                <a:spcPts val="8552"/>
              </a:lnSpc>
              <a:spcBef>
                <a:spcPct val="0"/>
              </a:spcBef>
            </a:pPr>
            <a:r>
              <a:rPr lang="en-US" b="true" sz="6108" strike="noStrike" u="none">
                <a:solidFill>
                  <a:srgbClr val="FFFFFF"/>
                </a:solidFill>
                <a:latin typeface="Montserrat Classic Bold"/>
                <a:ea typeface="Montserrat Classic Bold"/>
                <a:cs typeface="Montserrat Classic Bold"/>
                <a:sym typeface="Montserrat Classic Bold"/>
              </a:rPr>
              <a:t>01</a:t>
            </a:r>
          </a:p>
        </p:txBody>
      </p:sp>
      <p:sp>
        <p:nvSpPr>
          <p:cNvPr name="TextBox 20" id="20"/>
          <p:cNvSpPr txBox="true"/>
          <p:nvPr/>
        </p:nvSpPr>
        <p:spPr>
          <a:xfrm rot="0">
            <a:off x="2699070" y="5064259"/>
            <a:ext cx="7054181" cy="1938665"/>
          </a:xfrm>
          <a:prstGeom prst="rect">
            <a:avLst/>
          </a:prstGeom>
        </p:spPr>
        <p:txBody>
          <a:bodyPr anchor="t" rtlCol="false" tIns="0" lIns="0" bIns="0" rIns="0">
            <a:spAutoFit/>
          </a:bodyPr>
          <a:lstStyle/>
          <a:p>
            <a:pPr algn="l">
              <a:lnSpc>
                <a:spcPts val="2594"/>
              </a:lnSpc>
            </a:pPr>
            <a:r>
              <a:rPr lang="en-US" sz="1789">
                <a:solidFill>
                  <a:srgbClr val="FFFFFF"/>
                </a:solidFill>
                <a:latin typeface="Montserrat"/>
                <a:ea typeface="Montserrat"/>
                <a:cs typeface="Montserrat"/>
                <a:sym typeface="Montserrat"/>
              </a:rPr>
              <a:t>Extraction et découpage du texte :</a:t>
            </a:r>
          </a:p>
          <a:p>
            <a:pPr algn="l" marL="386267" indent="-193133" lvl="1">
              <a:lnSpc>
                <a:spcPts val="2594"/>
              </a:lnSpc>
              <a:buFont typeface="Arial"/>
              <a:buChar char="•"/>
            </a:pPr>
            <a:r>
              <a:rPr lang="en-US" sz="1789">
                <a:solidFill>
                  <a:srgbClr val="FFFFFF"/>
                </a:solidFill>
                <a:latin typeface="Montserrat"/>
                <a:ea typeface="Montserrat"/>
                <a:cs typeface="Montserrat"/>
                <a:sym typeface="Montserrat"/>
              </a:rPr>
              <a:t>Extraction des données textuelles.</a:t>
            </a:r>
          </a:p>
          <a:p>
            <a:pPr algn="l" marL="386267" indent="-193133" lvl="1">
              <a:lnSpc>
                <a:spcPts val="2594"/>
              </a:lnSpc>
              <a:buFont typeface="Arial"/>
              <a:buChar char="•"/>
            </a:pPr>
            <a:r>
              <a:rPr lang="en-US" sz="1789">
                <a:solidFill>
                  <a:srgbClr val="FFFFFF"/>
                </a:solidFill>
                <a:latin typeface="Montserrat"/>
                <a:ea typeface="Montserrat"/>
                <a:cs typeface="Montserrat"/>
                <a:sym typeface="Montserrat"/>
              </a:rPr>
              <a:t>Découpage logique du texte pour le rendre exploitable.</a:t>
            </a:r>
          </a:p>
          <a:p>
            <a:pPr algn="l">
              <a:lnSpc>
                <a:spcPts val="2594"/>
              </a:lnSpc>
            </a:pPr>
          </a:p>
          <a:p>
            <a:pPr algn="l">
              <a:lnSpc>
                <a:spcPts val="2594"/>
              </a:lnSpc>
            </a:pPr>
          </a:p>
          <a:p>
            <a:pPr algn="l">
              <a:lnSpc>
                <a:spcPts val="2594"/>
              </a:lnSpc>
            </a:pPr>
          </a:p>
        </p:txBody>
      </p:sp>
      <p:sp>
        <p:nvSpPr>
          <p:cNvPr name="TextBox 21" id="21"/>
          <p:cNvSpPr txBox="true"/>
          <p:nvPr/>
        </p:nvSpPr>
        <p:spPr>
          <a:xfrm rot="0">
            <a:off x="1147628" y="5194165"/>
            <a:ext cx="1182357" cy="1054512"/>
          </a:xfrm>
          <a:prstGeom prst="rect">
            <a:avLst/>
          </a:prstGeom>
        </p:spPr>
        <p:txBody>
          <a:bodyPr anchor="t" rtlCol="false" tIns="0" lIns="0" bIns="0" rIns="0">
            <a:spAutoFit/>
          </a:bodyPr>
          <a:lstStyle/>
          <a:p>
            <a:pPr algn="ctr" marL="0" indent="0" lvl="0">
              <a:lnSpc>
                <a:spcPts val="8552"/>
              </a:lnSpc>
              <a:spcBef>
                <a:spcPct val="0"/>
              </a:spcBef>
            </a:pPr>
            <a:r>
              <a:rPr lang="en-US" b="true" sz="6108">
                <a:solidFill>
                  <a:srgbClr val="FFFFFF"/>
                </a:solidFill>
                <a:latin typeface="Montserrat Classic Bold"/>
                <a:ea typeface="Montserrat Classic Bold"/>
                <a:cs typeface="Montserrat Classic Bold"/>
                <a:sym typeface="Montserrat Classic Bold"/>
              </a:rPr>
              <a:t>02</a:t>
            </a:r>
          </a:p>
        </p:txBody>
      </p:sp>
      <p:sp>
        <p:nvSpPr>
          <p:cNvPr name="TextBox 22" id="22"/>
          <p:cNvSpPr txBox="true"/>
          <p:nvPr/>
        </p:nvSpPr>
        <p:spPr>
          <a:xfrm rot="0">
            <a:off x="2514527" y="3492654"/>
            <a:ext cx="9010829" cy="2033708"/>
          </a:xfrm>
          <a:prstGeom prst="rect">
            <a:avLst/>
          </a:prstGeom>
        </p:spPr>
        <p:txBody>
          <a:bodyPr anchor="t" rtlCol="false" tIns="0" lIns="0" bIns="0" rIns="0">
            <a:spAutoFit/>
          </a:bodyPr>
          <a:lstStyle/>
          <a:p>
            <a:pPr algn="l">
              <a:lnSpc>
                <a:spcPts val="3256"/>
              </a:lnSpc>
            </a:pPr>
            <a:r>
              <a:rPr lang="en-US" sz="2246">
                <a:solidFill>
                  <a:srgbClr val="FFFFFF"/>
                </a:solidFill>
                <a:latin typeface="Montserrat"/>
                <a:ea typeface="Montserrat"/>
                <a:cs typeface="Montserrat"/>
                <a:sym typeface="Montserrat"/>
              </a:rPr>
              <a:t>Chargement du document PDF :</a:t>
            </a:r>
          </a:p>
          <a:p>
            <a:pPr algn="l" marL="484952" indent="-242476" lvl="1">
              <a:lnSpc>
                <a:spcPts val="3256"/>
              </a:lnSpc>
              <a:buFont typeface="Arial"/>
              <a:buChar char="•"/>
            </a:pPr>
            <a:r>
              <a:rPr lang="en-US" sz="2246">
                <a:solidFill>
                  <a:srgbClr val="FFFFFF"/>
                </a:solidFill>
                <a:latin typeface="Montserrat"/>
                <a:ea typeface="Montserrat"/>
                <a:cs typeface="Montserrat"/>
                <a:sym typeface="Montserrat"/>
              </a:rPr>
              <a:t>L'utilisateur télécharge un ou plusieurs fichiers PDF.</a:t>
            </a:r>
          </a:p>
          <a:p>
            <a:pPr algn="l">
              <a:lnSpc>
                <a:spcPts val="3256"/>
              </a:lnSpc>
            </a:pPr>
          </a:p>
          <a:p>
            <a:pPr algn="l">
              <a:lnSpc>
                <a:spcPts val="3256"/>
              </a:lnSpc>
            </a:pPr>
          </a:p>
          <a:p>
            <a:pPr algn="l">
              <a:lnSpc>
                <a:spcPts val="3256"/>
              </a:lnSpc>
            </a:pPr>
          </a:p>
        </p:txBody>
      </p:sp>
      <p:grpSp>
        <p:nvGrpSpPr>
          <p:cNvPr name="Group 23" id="23"/>
          <p:cNvGrpSpPr/>
          <p:nvPr/>
        </p:nvGrpSpPr>
        <p:grpSpPr>
          <a:xfrm rot="0">
            <a:off x="1135389" y="6739689"/>
            <a:ext cx="1490093" cy="149009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25" id="25"/>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26" id="26"/>
          <p:cNvSpPr txBox="true"/>
          <p:nvPr/>
        </p:nvSpPr>
        <p:spPr>
          <a:xfrm rot="0">
            <a:off x="1289257" y="6861755"/>
            <a:ext cx="1182357" cy="1054512"/>
          </a:xfrm>
          <a:prstGeom prst="rect">
            <a:avLst/>
          </a:prstGeom>
        </p:spPr>
        <p:txBody>
          <a:bodyPr anchor="t" rtlCol="false" tIns="0" lIns="0" bIns="0" rIns="0">
            <a:spAutoFit/>
          </a:bodyPr>
          <a:lstStyle/>
          <a:p>
            <a:pPr algn="ctr" marL="0" indent="0" lvl="0">
              <a:lnSpc>
                <a:spcPts val="8552"/>
              </a:lnSpc>
              <a:spcBef>
                <a:spcPct val="0"/>
              </a:spcBef>
            </a:pPr>
            <a:r>
              <a:rPr lang="en-US" b="true" sz="6108">
                <a:solidFill>
                  <a:srgbClr val="FFFFFF"/>
                </a:solidFill>
                <a:latin typeface="Montserrat Classic Bold"/>
                <a:ea typeface="Montserrat Classic Bold"/>
                <a:cs typeface="Montserrat Classic Bold"/>
                <a:sym typeface="Montserrat Classic Bold"/>
              </a:rPr>
              <a:t>03</a:t>
            </a:r>
          </a:p>
        </p:txBody>
      </p:sp>
      <p:sp>
        <p:nvSpPr>
          <p:cNvPr name="TextBox 27" id="27"/>
          <p:cNvSpPr txBox="true"/>
          <p:nvPr/>
        </p:nvSpPr>
        <p:spPr>
          <a:xfrm rot="0">
            <a:off x="2699070" y="6701589"/>
            <a:ext cx="7054181" cy="1938665"/>
          </a:xfrm>
          <a:prstGeom prst="rect">
            <a:avLst/>
          </a:prstGeom>
        </p:spPr>
        <p:txBody>
          <a:bodyPr anchor="t" rtlCol="false" tIns="0" lIns="0" bIns="0" rIns="0">
            <a:spAutoFit/>
          </a:bodyPr>
          <a:lstStyle/>
          <a:p>
            <a:pPr algn="l">
              <a:lnSpc>
                <a:spcPts val="2594"/>
              </a:lnSpc>
            </a:pPr>
            <a:r>
              <a:rPr lang="en-US" sz="1789">
                <a:solidFill>
                  <a:srgbClr val="FFFFFF"/>
                </a:solidFill>
                <a:latin typeface="Montserrat"/>
                <a:ea typeface="Montserrat"/>
                <a:cs typeface="Montserrat"/>
                <a:sym typeface="Montserrat"/>
              </a:rPr>
              <a:t>Indexation vectorielle :</a:t>
            </a:r>
          </a:p>
          <a:p>
            <a:pPr algn="l" marL="386267" indent="-193133" lvl="1">
              <a:lnSpc>
                <a:spcPts val="2594"/>
              </a:lnSpc>
              <a:buFont typeface="Arial"/>
              <a:buChar char="•"/>
            </a:pPr>
            <a:r>
              <a:rPr lang="en-US" sz="1789">
                <a:solidFill>
                  <a:srgbClr val="FFFFFF"/>
                </a:solidFill>
                <a:latin typeface="Montserrat"/>
                <a:ea typeface="Montserrat"/>
                <a:cs typeface="Montserrat"/>
                <a:sym typeface="Montserrat"/>
              </a:rPr>
              <a:t>Transformation des segments en embeddings vectoriels.</a:t>
            </a:r>
          </a:p>
          <a:p>
            <a:pPr algn="l" marL="386267" indent="-193133" lvl="1">
              <a:lnSpc>
                <a:spcPts val="2594"/>
              </a:lnSpc>
              <a:buFont typeface="Arial"/>
              <a:buChar char="•"/>
            </a:pPr>
            <a:r>
              <a:rPr lang="en-US" sz="1789">
                <a:solidFill>
                  <a:srgbClr val="FFFFFF"/>
                </a:solidFill>
                <a:latin typeface="Montserrat"/>
                <a:ea typeface="Montserrat"/>
                <a:cs typeface="Montserrat"/>
                <a:sym typeface="Montserrat"/>
              </a:rPr>
              <a:t>Stockage dans FAISS pour la recherche rapide.</a:t>
            </a:r>
          </a:p>
          <a:p>
            <a:pPr algn="l">
              <a:lnSpc>
                <a:spcPts val="2594"/>
              </a:lnSpc>
            </a:pPr>
          </a:p>
          <a:p>
            <a:pPr algn="l">
              <a:lnSpc>
                <a:spcPts val="2594"/>
              </a:lnSpc>
            </a:pPr>
          </a:p>
          <a:p>
            <a:pPr algn="l">
              <a:lnSpc>
                <a:spcPts val="2594"/>
              </a:lnSpc>
            </a:pPr>
          </a:p>
        </p:txBody>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28575" y="3214475"/>
            <a:ext cx="14242249" cy="5137718"/>
            <a:chOff x="0" y="0"/>
            <a:chExt cx="4212226" cy="1519509"/>
          </a:xfrm>
        </p:grpSpPr>
        <p:sp>
          <p:nvSpPr>
            <p:cNvPr name="Freeform 4" id="4"/>
            <p:cNvSpPr/>
            <p:nvPr/>
          </p:nvSpPr>
          <p:spPr>
            <a:xfrm flipH="false" flipV="false" rot="0">
              <a:off x="0" y="0"/>
              <a:ext cx="4212226" cy="1519509"/>
            </a:xfrm>
            <a:custGeom>
              <a:avLst/>
              <a:gdLst/>
              <a:ahLst/>
              <a:cxnLst/>
              <a:rect r="r" b="b" t="t" l="l"/>
              <a:pathLst>
                <a:path h="1519509" w="4212226">
                  <a:moveTo>
                    <a:pt x="32072" y="0"/>
                  </a:moveTo>
                  <a:lnTo>
                    <a:pt x="4180155" y="0"/>
                  </a:lnTo>
                  <a:cubicBezTo>
                    <a:pt x="4197867" y="0"/>
                    <a:pt x="4212226" y="14359"/>
                    <a:pt x="4212226" y="32072"/>
                  </a:cubicBezTo>
                  <a:lnTo>
                    <a:pt x="4212226" y="1487438"/>
                  </a:lnTo>
                  <a:cubicBezTo>
                    <a:pt x="4212226" y="1505150"/>
                    <a:pt x="4197867" y="1519509"/>
                    <a:pt x="4180155" y="1519509"/>
                  </a:cubicBezTo>
                  <a:lnTo>
                    <a:pt x="32072" y="1519509"/>
                  </a:lnTo>
                  <a:cubicBezTo>
                    <a:pt x="23566" y="1519509"/>
                    <a:pt x="15408" y="1516130"/>
                    <a:pt x="9394" y="1510116"/>
                  </a:cubicBezTo>
                  <a:cubicBezTo>
                    <a:pt x="3379" y="1504101"/>
                    <a:pt x="0" y="1495944"/>
                    <a:pt x="0" y="1487438"/>
                  </a:cubicBezTo>
                  <a:lnTo>
                    <a:pt x="0" y="32072"/>
                  </a:lnTo>
                  <a:cubicBezTo>
                    <a:pt x="0" y="14359"/>
                    <a:pt x="14359" y="0"/>
                    <a:pt x="32072"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212226" cy="1614759"/>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1028700" y="3373688"/>
            <a:ext cx="1490093" cy="14900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8" id="8"/>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9" id="9"/>
          <p:cNvSpPr/>
          <p:nvPr/>
        </p:nvSpPr>
        <p:spPr>
          <a:xfrm flipH="false" flipV="false" rot="0">
            <a:off x="-210261" y="3875501"/>
            <a:ext cx="1499518" cy="4354280"/>
          </a:xfrm>
          <a:custGeom>
            <a:avLst/>
            <a:gdLst/>
            <a:ahLst/>
            <a:cxnLst/>
            <a:rect r="r" b="b" t="t" l="l"/>
            <a:pathLst>
              <a:path h="4354280" w="1499518">
                <a:moveTo>
                  <a:pt x="0" y="0"/>
                </a:moveTo>
                <a:lnTo>
                  <a:pt x="1499518" y="0"/>
                </a:lnTo>
                <a:lnTo>
                  <a:pt x="1499518" y="4354280"/>
                </a:lnTo>
                <a:lnTo>
                  <a:pt x="0" y="4354280"/>
                </a:lnTo>
                <a:lnTo>
                  <a:pt x="0" y="0"/>
                </a:lnTo>
                <a:close/>
              </a:path>
            </a:pathLst>
          </a:custGeom>
          <a:blipFill>
            <a:blip r:embed="rId3"/>
            <a:stretch>
              <a:fillRect l="-387760" t="-46386" r="0" b="-42614"/>
            </a:stretch>
          </a:blipFill>
        </p:spPr>
      </p:sp>
      <p:sp>
        <p:nvSpPr>
          <p:cNvPr name="Freeform 10" id="10"/>
          <p:cNvSpPr/>
          <p:nvPr/>
        </p:nvSpPr>
        <p:spPr>
          <a:xfrm flipH="false" flipV="false" rot="-5400000">
            <a:off x="15789926" y="6799569"/>
            <a:ext cx="1315901" cy="5658962"/>
          </a:xfrm>
          <a:custGeom>
            <a:avLst/>
            <a:gdLst/>
            <a:ahLst/>
            <a:cxnLst/>
            <a:rect r="r" b="b" t="t" l="l"/>
            <a:pathLst>
              <a:path h="5658962" w="1315901">
                <a:moveTo>
                  <a:pt x="0" y="0"/>
                </a:moveTo>
                <a:lnTo>
                  <a:pt x="1315901" y="0"/>
                </a:lnTo>
                <a:lnTo>
                  <a:pt x="1315901" y="5658961"/>
                </a:lnTo>
                <a:lnTo>
                  <a:pt x="0" y="5658961"/>
                </a:lnTo>
                <a:lnTo>
                  <a:pt x="0" y="0"/>
                </a:lnTo>
                <a:close/>
              </a:path>
            </a:pathLst>
          </a:custGeom>
          <a:blipFill>
            <a:blip r:embed="rId4"/>
            <a:stretch>
              <a:fillRect l="-455821" t="0" r="0" b="-45425"/>
            </a:stretch>
          </a:blipFill>
        </p:spPr>
      </p:sp>
      <p:grpSp>
        <p:nvGrpSpPr>
          <p:cNvPr name="Group 11" id="11"/>
          <p:cNvGrpSpPr/>
          <p:nvPr/>
        </p:nvGrpSpPr>
        <p:grpSpPr>
          <a:xfrm rot="0">
            <a:off x="1028700" y="5038287"/>
            <a:ext cx="1490093" cy="149009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13" id="13"/>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4" id="14"/>
          <p:cNvSpPr txBox="true"/>
          <p:nvPr/>
        </p:nvSpPr>
        <p:spPr>
          <a:xfrm rot="0">
            <a:off x="1182568" y="3529566"/>
            <a:ext cx="1182357" cy="1054512"/>
          </a:xfrm>
          <a:prstGeom prst="rect">
            <a:avLst/>
          </a:prstGeom>
        </p:spPr>
        <p:txBody>
          <a:bodyPr anchor="t" rtlCol="false" tIns="0" lIns="0" bIns="0" rIns="0">
            <a:spAutoFit/>
          </a:bodyPr>
          <a:lstStyle/>
          <a:p>
            <a:pPr algn="ctr" marL="0" indent="0" lvl="0">
              <a:lnSpc>
                <a:spcPts val="8552"/>
              </a:lnSpc>
              <a:spcBef>
                <a:spcPct val="0"/>
              </a:spcBef>
            </a:pPr>
            <a:r>
              <a:rPr lang="en-US" b="true" sz="6108">
                <a:solidFill>
                  <a:srgbClr val="FFFFFF"/>
                </a:solidFill>
                <a:latin typeface="Montserrat Classic Bold"/>
                <a:ea typeface="Montserrat Classic Bold"/>
                <a:cs typeface="Montserrat Classic Bold"/>
                <a:sym typeface="Montserrat Classic Bold"/>
              </a:rPr>
              <a:t>04</a:t>
            </a:r>
          </a:p>
        </p:txBody>
      </p:sp>
      <p:sp>
        <p:nvSpPr>
          <p:cNvPr name="TextBox 15" id="15"/>
          <p:cNvSpPr txBox="true"/>
          <p:nvPr/>
        </p:nvSpPr>
        <p:spPr>
          <a:xfrm rot="0">
            <a:off x="2699070" y="5219841"/>
            <a:ext cx="7054181" cy="2264894"/>
          </a:xfrm>
          <a:prstGeom prst="rect">
            <a:avLst/>
          </a:prstGeom>
        </p:spPr>
        <p:txBody>
          <a:bodyPr anchor="t" rtlCol="false" tIns="0" lIns="0" bIns="0" rIns="0">
            <a:spAutoFit/>
          </a:bodyPr>
          <a:lstStyle/>
          <a:p>
            <a:pPr algn="l">
              <a:lnSpc>
                <a:spcPts val="2594"/>
              </a:lnSpc>
            </a:pPr>
            <a:r>
              <a:rPr lang="en-US" sz="1789">
                <a:solidFill>
                  <a:srgbClr val="FFFFFF"/>
                </a:solidFill>
                <a:latin typeface="Montserrat"/>
                <a:ea typeface="Montserrat"/>
                <a:cs typeface="Montserrat"/>
                <a:sym typeface="Montserrat"/>
              </a:rPr>
              <a:t>Extraction et découpage du texte :</a:t>
            </a:r>
          </a:p>
          <a:p>
            <a:pPr algn="l" marL="386267" indent="-193133" lvl="1">
              <a:lnSpc>
                <a:spcPts val="2594"/>
              </a:lnSpc>
              <a:buFont typeface="Arial"/>
              <a:buChar char="•"/>
            </a:pPr>
            <a:r>
              <a:rPr lang="en-US" sz="1789">
                <a:solidFill>
                  <a:srgbClr val="FFFFFF"/>
                </a:solidFill>
                <a:latin typeface="Montserrat"/>
                <a:ea typeface="Montserrat"/>
                <a:cs typeface="Montserrat"/>
                <a:sym typeface="Montserrat"/>
              </a:rPr>
              <a:t>identification des réponses les plus pertinentes dans la base vectorielle.</a:t>
            </a:r>
          </a:p>
          <a:p>
            <a:pPr algn="l">
              <a:lnSpc>
                <a:spcPts val="2594"/>
              </a:lnSpc>
            </a:pPr>
          </a:p>
          <a:p>
            <a:pPr algn="l">
              <a:lnSpc>
                <a:spcPts val="2594"/>
              </a:lnSpc>
            </a:pPr>
          </a:p>
          <a:p>
            <a:pPr algn="l">
              <a:lnSpc>
                <a:spcPts val="2594"/>
              </a:lnSpc>
            </a:pPr>
          </a:p>
          <a:p>
            <a:pPr algn="l">
              <a:lnSpc>
                <a:spcPts val="2594"/>
              </a:lnSpc>
            </a:pPr>
          </a:p>
        </p:txBody>
      </p:sp>
      <p:sp>
        <p:nvSpPr>
          <p:cNvPr name="TextBox 16" id="16"/>
          <p:cNvSpPr txBox="true"/>
          <p:nvPr/>
        </p:nvSpPr>
        <p:spPr>
          <a:xfrm rot="0">
            <a:off x="1147628" y="5194165"/>
            <a:ext cx="1182357" cy="1054512"/>
          </a:xfrm>
          <a:prstGeom prst="rect">
            <a:avLst/>
          </a:prstGeom>
        </p:spPr>
        <p:txBody>
          <a:bodyPr anchor="t" rtlCol="false" tIns="0" lIns="0" bIns="0" rIns="0">
            <a:spAutoFit/>
          </a:bodyPr>
          <a:lstStyle/>
          <a:p>
            <a:pPr algn="ctr" marL="0" indent="0" lvl="0">
              <a:lnSpc>
                <a:spcPts val="8552"/>
              </a:lnSpc>
              <a:spcBef>
                <a:spcPct val="0"/>
              </a:spcBef>
            </a:pPr>
            <a:r>
              <a:rPr lang="en-US" b="true" sz="6108">
                <a:solidFill>
                  <a:srgbClr val="FFFFFF"/>
                </a:solidFill>
                <a:latin typeface="Montserrat Classic Bold"/>
                <a:ea typeface="Montserrat Classic Bold"/>
                <a:cs typeface="Montserrat Classic Bold"/>
                <a:sym typeface="Montserrat Classic Bold"/>
              </a:rPr>
              <a:t>05</a:t>
            </a:r>
          </a:p>
        </p:txBody>
      </p:sp>
      <p:sp>
        <p:nvSpPr>
          <p:cNvPr name="TextBox 17" id="17"/>
          <p:cNvSpPr txBox="true"/>
          <p:nvPr/>
        </p:nvSpPr>
        <p:spPr>
          <a:xfrm rot="0">
            <a:off x="2637721" y="3496107"/>
            <a:ext cx="6736155" cy="1821883"/>
          </a:xfrm>
          <a:prstGeom prst="rect">
            <a:avLst/>
          </a:prstGeom>
        </p:spPr>
        <p:txBody>
          <a:bodyPr anchor="t" rtlCol="false" tIns="0" lIns="0" bIns="0" rIns="0">
            <a:spAutoFit/>
          </a:bodyPr>
          <a:lstStyle/>
          <a:p>
            <a:pPr algn="l">
              <a:lnSpc>
                <a:spcPts val="2434"/>
              </a:lnSpc>
            </a:pPr>
            <a:r>
              <a:rPr lang="en-US" sz="1679">
                <a:solidFill>
                  <a:srgbClr val="FFFFFF"/>
                </a:solidFill>
                <a:latin typeface="Montserrat"/>
                <a:ea typeface="Montserrat"/>
                <a:cs typeface="Montserrat"/>
                <a:sym typeface="Montserrat"/>
              </a:rPr>
              <a:t>Requête de l'utilisateur :</a:t>
            </a:r>
          </a:p>
          <a:p>
            <a:pPr algn="l" marL="362532" indent="-181266" lvl="1">
              <a:lnSpc>
                <a:spcPts val="2434"/>
              </a:lnSpc>
              <a:buFont typeface="Arial"/>
              <a:buChar char="•"/>
            </a:pPr>
            <a:r>
              <a:rPr lang="en-US" sz="1679">
                <a:solidFill>
                  <a:srgbClr val="FFFFFF"/>
                </a:solidFill>
                <a:latin typeface="Montserrat"/>
                <a:ea typeface="Montserrat"/>
                <a:cs typeface="Montserrat"/>
                <a:sym typeface="Montserrat"/>
              </a:rPr>
              <a:t>L’utilisateur pose une question via l’interface.</a:t>
            </a:r>
          </a:p>
          <a:p>
            <a:pPr algn="l">
              <a:lnSpc>
                <a:spcPts val="2434"/>
              </a:lnSpc>
            </a:pPr>
          </a:p>
          <a:p>
            <a:pPr algn="l">
              <a:lnSpc>
                <a:spcPts val="2434"/>
              </a:lnSpc>
            </a:pPr>
          </a:p>
          <a:p>
            <a:pPr algn="l">
              <a:lnSpc>
                <a:spcPts val="2434"/>
              </a:lnSpc>
            </a:pPr>
          </a:p>
          <a:p>
            <a:pPr algn="l">
              <a:lnSpc>
                <a:spcPts val="2434"/>
              </a:lnSpc>
            </a:pPr>
          </a:p>
        </p:txBody>
      </p:sp>
      <p:grpSp>
        <p:nvGrpSpPr>
          <p:cNvPr name="Group 18" id="18"/>
          <p:cNvGrpSpPr/>
          <p:nvPr/>
        </p:nvGrpSpPr>
        <p:grpSpPr>
          <a:xfrm rot="0">
            <a:off x="1147628" y="6739689"/>
            <a:ext cx="1490093" cy="149009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20" id="20"/>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21" id="21"/>
          <p:cNvSpPr txBox="true"/>
          <p:nvPr/>
        </p:nvSpPr>
        <p:spPr>
          <a:xfrm rot="0">
            <a:off x="1289257" y="6861755"/>
            <a:ext cx="1182357" cy="1054512"/>
          </a:xfrm>
          <a:prstGeom prst="rect">
            <a:avLst/>
          </a:prstGeom>
        </p:spPr>
        <p:txBody>
          <a:bodyPr anchor="t" rtlCol="false" tIns="0" lIns="0" bIns="0" rIns="0">
            <a:spAutoFit/>
          </a:bodyPr>
          <a:lstStyle/>
          <a:p>
            <a:pPr algn="ctr" marL="0" indent="0" lvl="0">
              <a:lnSpc>
                <a:spcPts val="8552"/>
              </a:lnSpc>
              <a:spcBef>
                <a:spcPct val="0"/>
              </a:spcBef>
            </a:pPr>
            <a:r>
              <a:rPr lang="en-US" b="true" sz="6108">
                <a:solidFill>
                  <a:srgbClr val="FFFFFF"/>
                </a:solidFill>
                <a:latin typeface="Montserrat Classic Bold"/>
                <a:ea typeface="Montserrat Classic Bold"/>
                <a:cs typeface="Montserrat Classic Bold"/>
                <a:sym typeface="Montserrat Classic Bold"/>
              </a:rPr>
              <a:t>06</a:t>
            </a:r>
          </a:p>
        </p:txBody>
      </p:sp>
      <p:sp>
        <p:nvSpPr>
          <p:cNvPr name="TextBox 22" id="22"/>
          <p:cNvSpPr txBox="true"/>
          <p:nvPr/>
        </p:nvSpPr>
        <p:spPr>
          <a:xfrm rot="0">
            <a:off x="2699070" y="6739755"/>
            <a:ext cx="7054181" cy="2264894"/>
          </a:xfrm>
          <a:prstGeom prst="rect">
            <a:avLst/>
          </a:prstGeom>
        </p:spPr>
        <p:txBody>
          <a:bodyPr anchor="t" rtlCol="false" tIns="0" lIns="0" bIns="0" rIns="0">
            <a:spAutoFit/>
          </a:bodyPr>
          <a:lstStyle/>
          <a:p>
            <a:pPr algn="l">
              <a:lnSpc>
                <a:spcPts val="2594"/>
              </a:lnSpc>
            </a:pPr>
            <a:r>
              <a:rPr lang="en-US" sz="1789">
                <a:solidFill>
                  <a:srgbClr val="FFFFFF"/>
                </a:solidFill>
                <a:latin typeface="Montserrat"/>
                <a:ea typeface="Montserrat"/>
                <a:cs typeface="Montserrat"/>
                <a:sym typeface="Montserrat"/>
              </a:rPr>
              <a:t>Optimisation des Résultats  :</a:t>
            </a:r>
          </a:p>
          <a:p>
            <a:pPr algn="l" marL="386267" indent="-193133" lvl="1">
              <a:lnSpc>
                <a:spcPts val="2594"/>
              </a:lnSpc>
              <a:buFont typeface="Arial"/>
              <a:buChar char="•"/>
            </a:pPr>
            <a:r>
              <a:rPr lang="en-US" sz="1789">
                <a:solidFill>
                  <a:srgbClr val="FFFFFF"/>
                </a:solidFill>
                <a:latin typeface="Montserrat"/>
                <a:ea typeface="Montserrat"/>
                <a:cs typeface="Montserrat"/>
                <a:sym typeface="Montserrat"/>
              </a:rPr>
              <a:t>Les résultats sont optimisés grâce à FAISS pour la récupération et LLam3 et groqs pour générer des réponses précises à partir des documents pertinents.</a:t>
            </a:r>
          </a:p>
          <a:p>
            <a:pPr algn="l">
              <a:lnSpc>
                <a:spcPts val="2594"/>
              </a:lnSpc>
            </a:pPr>
          </a:p>
          <a:p>
            <a:pPr algn="l">
              <a:lnSpc>
                <a:spcPts val="2594"/>
              </a:lnSpc>
            </a:pPr>
          </a:p>
          <a:p>
            <a:pPr algn="l">
              <a:lnSpc>
                <a:spcPts val="2594"/>
              </a:lnSpc>
            </a:pPr>
          </a:p>
        </p:txBody>
      </p:sp>
      <p:sp>
        <p:nvSpPr>
          <p:cNvPr name="Freeform 23" id="23"/>
          <p:cNvSpPr/>
          <p:nvPr/>
        </p:nvSpPr>
        <p:spPr>
          <a:xfrm flipH="false" flipV="false" rot="0">
            <a:off x="12379928" y="869647"/>
            <a:ext cx="5146991" cy="3474219"/>
          </a:xfrm>
          <a:custGeom>
            <a:avLst/>
            <a:gdLst/>
            <a:ahLst/>
            <a:cxnLst/>
            <a:rect r="r" b="b" t="t" l="l"/>
            <a:pathLst>
              <a:path h="3474219" w="5146991">
                <a:moveTo>
                  <a:pt x="0" y="0"/>
                </a:moveTo>
                <a:lnTo>
                  <a:pt x="5146991" y="0"/>
                </a:lnTo>
                <a:lnTo>
                  <a:pt x="5146991" y="3474219"/>
                </a:lnTo>
                <a:lnTo>
                  <a:pt x="0" y="3474219"/>
                </a:lnTo>
                <a:lnTo>
                  <a:pt x="0" y="0"/>
                </a:lnTo>
                <a:close/>
              </a:path>
            </a:pathLst>
          </a:custGeom>
          <a:blipFill>
            <a:blip r:embed="rId5"/>
            <a:stretch>
              <a:fillRect l="0" t="0" r="0" b="0"/>
            </a:stretch>
          </a:blipFill>
        </p:spPr>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63500" y="3056847"/>
            <a:ext cx="14761000" cy="6357035"/>
            <a:chOff x="0" y="0"/>
            <a:chExt cx="4365650" cy="1880129"/>
          </a:xfrm>
        </p:grpSpPr>
        <p:sp>
          <p:nvSpPr>
            <p:cNvPr name="Freeform 4" id="4"/>
            <p:cNvSpPr/>
            <p:nvPr/>
          </p:nvSpPr>
          <p:spPr>
            <a:xfrm flipH="false" flipV="false" rot="0">
              <a:off x="0" y="0"/>
              <a:ext cx="4365650" cy="1880129"/>
            </a:xfrm>
            <a:custGeom>
              <a:avLst/>
              <a:gdLst/>
              <a:ahLst/>
              <a:cxnLst/>
              <a:rect r="r" b="b" t="t" l="l"/>
              <a:pathLst>
                <a:path h="1880129" w="4365650">
                  <a:moveTo>
                    <a:pt x="30945" y="0"/>
                  </a:moveTo>
                  <a:lnTo>
                    <a:pt x="4334705" y="0"/>
                  </a:lnTo>
                  <a:cubicBezTo>
                    <a:pt x="4342912" y="0"/>
                    <a:pt x="4350783" y="3260"/>
                    <a:pt x="4356586" y="9063"/>
                  </a:cubicBezTo>
                  <a:cubicBezTo>
                    <a:pt x="4362390" y="14867"/>
                    <a:pt x="4365650" y="22738"/>
                    <a:pt x="4365650" y="30945"/>
                  </a:cubicBezTo>
                  <a:lnTo>
                    <a:pt x="4365650" y="1849185"/>
                  </a:lnTo>
                  <a:cubicBezTo>
                    <a:pt x="4365650" y="1857392"/>
                    <a:pt x="4362390" y="1865263"/>
                    <a:pt x="4356586" y="1871066"/>
                  </a:cubicBezTo>
                  <a:cubicBezTo>
                    <a:pt x="4350783" y="1876869"/>
                    <a:pt x="4342912" y="1880129"/>
                    <a:pt x="4334705" y="1880129"/>
                  </a:cubicBezTo>
                  <a:lnTo>
                    <a:pt x="30945" y="1880129"/>
                  </a:lnTo>
                  <a:cubicBezTo>
                    <a:pt x="22738" y="1880129"/>
                    <a:pt x="14867" y="1876869"/>
                    <a:pt x="9063" y="1871066"/>
                  </a:cubicBezTo>
                  <a:cubicBezTo>
                    <a:pt x="3260" y="1865263"/>
                    <a:pt x="0" y="1857392"/>
                    <a:pt x="0" y="1849185"/>
                  </a:cubicBezTo>
                  <a:lnTo>
                    <a:pt x="0" y="30945"/>
                  </a:lnTo>
                  <a:cubicBezTo>
                    <a:pt x="0" y="22738"/>
                    <a:pt x="3260" y="14867"/>
                    <a:pt x="9063" y="9063"/>
                  </a:cubicBezTo>
                  <a:cubicBezTo>
                    <a:pt x="14867" y="3260"/>
                    <a:pt x="22738" y="0"/>
                    <a:pt x="30945"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365650" cy="1975379"/>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5062495" y="2191672"/>
            <a:ext cx="7964815" cy="1406906"/>
            <a:chOff x="0" y="0"/>
            <a:chExt cx="2355639" cy="416101"/>
          </a:xfrm>
        </p:grpSpPr>
        <p:sp>
          <p:nvSpPr>
            <p:cNvPr name="Freeform 7" id="7"/>
            <p:cNvSpPr/>
            <p:nvPr/>
          </p:nvSpPr>
          <p:spPr>
            <a:xfrm flipH="false" flipV="false" rot="0">
              <a:off x="0" y="0"/>
              <a:ext cx="2355639" cy="416101"/>
            </a:xfrm>
            <a:custGeom>
              <a:avLst/>
              <a:gdLst/>
              <a:ahLst/>
              <a:cxnLst/>
              <a:rect r="r" b="b" t="t" l="l"/>
              <a:pathLst>
                <a:path h="416101" w="2355639">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355639"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9" id="9"/>
          <p:cNvSpPr/>
          <p:nvPr/>
        </p:nvSpPr>
        <p:spPr>
          <a:xfrm>
            <a:off x="6607122" y="4246111"/>
            <a:ext cx="0" cy="4561361"/>
          </a:xfrm>
          <a:prstGeom prst="line">
            <a:avLst/>
          </a:prstGeom>
          <a:ln cap="rnd" w="47625">
            <a:solidFill>
              <a:srgbClr val="FFFFFF"/>
            </a:solidFill>
            <a:prstDash val="solid"/>
            <a:headEnd type="none" len="sm" w="sm"/>
            <a:tailEnd type="none" len="sm" w="sm"/>
          </a:ln>
        </p:spPr>
      </p:sp>
      <p:grpSp>
        <p:nvGrpSpPr>
          <p:cNvPr name="Group 10" id="10"/>
          <p:cNvGrpSpPr/>
          <p:nvPr/>
        </p:nvGrpSpPr>
        <p:grpSpPr>
          <a:xfrm rot="0">
            <a:off x="2499310" y="3816441"/>
            <a:ext cx="3331524" cy="859339"/>
            <a:chOff x="0" y="0"/>
            <a:chExt cx="877438" cy="226328"/>
          </a:xfrm>
        </p:grpSpPr>
        <p:sp>
          <p:nvSpPr>
            <p:cNvPr name="Freeform 11" id="11"/>
            <p:cNvSpPr/>
            <p:nvPr/>
          </p:nvSpPr>
          <p:spPr>
            <a:xfrm flipH="false" flipV="false" rot="0">
              <a:off x="0" y="0"/>
              <a:ext cx="877438" cy="226328"/>
            </a:xfrm>
            <a:custGeom>
              <a:avLst/>
              <a:gdLst/>
              <a:ahLst/>
              <a:cxnLst/>
              <a:rect r="r" b="b" t="t" l="l"/>
              <a:pathLst>
                <a:path h="226328" w="877438">
                  <a:moveTo>
                    <a:pt x="113164" y="0"/>
                  </a:moveTo>
                  <a:lnTo>
                    <a:pt x="764274" y="0"/>
                  </a:lnTo>
                  <a:cubicBezTo>
                    <a:pt x="794287" y="0"/>
                    <a:pt x="823071" y="11923"/>
                    <a:pt x="844293" y="33145"/>
                  </a:cubicBezTo>
                  <a:cubicBezTo>
                    <a:pt x="865516" y="54367"/>
                    <a:pt x="877438" y="83151"/>
                    <a:pt x="877438" y="113164"/>
                  </a:cubicBezTo>
                  <a:lnTo>
                    <a:pt x="877438" y="113164"/>
                  </a:lnTo>
                  <a:cubicBezTo>
                    <a:pt x="877438" y="143177"/>
                    <a:pt x="865516" y="171961"/>
                    <a:pt x="844293" y="193183"/>
                  </a:cubicBezTo>
                  <a:cubicBezTo>
                    <a:pt x="823071" y="214405"/>
                    <a:pt x="794287" y="226328"/>
                    <a:pt x="764274" y="226328"/>
                  </a:cubicBezTo>
                  <a:lnTo>
                    <a:pt x="113164" y="226328"/>
                  </a:lnTo>
                  <a:cubicBezTo>
                    <a:pt x="83151" y="226328"/>
                    <a:pt x="54367" y="214405"/>
                    <a:pt x="33145" y="193183"/>
                  </a:cubicBezTo>
                  <a:cubicBezTo>
                    <a:pt x="11923" y="171961"/>
                    <a:pt x="0" y="143177"/>
                    <a:pt x="0" y="113164"/>
                  </a:cubicBezTo>
                  <a:lnTo>
                    <a:pt x="0" y="113164"/>
                  </a:lnTo>
                  <a:cubicBezTo>
                    <a:pt x="0" y="83151"/>
                    <a:pt x="11923" y="54367"/>
                    <a:pt x="33145" y="33145"/>
                  </a:cubicBezTo>
                  <a:cubicBezTo>
                    <a:pt x="54367" y="11923"/>
                    <a:pt x="83151" y="0"/>
                    <a:pt x="11316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2" id="12"/>
            <p:cNvSpPr txBox="true"/>
            <p:nvPr/>
          </p:nvSpPr>
          <p:spPr>
            <a:xfrm>
              <a:off x="0" y="-57150"/>
              <a:ext cx="877438" cy="283478"/>
            </a:xfrm>
            <a:prstGeom prst="rect">
              <a:avLst/>
            </a:prstGeom>
          </p:spPr>
          <p:txBody>
            <a:bodyPr anchor="ctr" rtlCol="false" tIns="50800" lIns="50800" bIns="50800" rIns="50800"/>
            <a:lstStyle/>
            <a:p>
              <a:pPr algn="ctr">
                <a:lnSpc>
                  <a:spcPts val="3844"/>
                </a:lnSpc>
              </a:pPr>
              <a:r>
                <a:rPr lang="en-US" b="true" sz="2688" spc="99">
                  <a:solidFill>
                    <a:srgbClr val="FFFFFF"/>
                  </a:solidFill>
                  <a:latin typeface="Montserrat Bold"/>
                  <a:ea typeface="Montserrat Bold"/>
                  <a:cs typeface="Montserrat Bold"/>
                  <a:sym typeface="Montserrat Bold"/>
                </a:rPr>
                <a:t>Objectif</a:t>
              </a:r>
            </a:p>
          </p:txBody>
        </p:sp>
      </p:grpSp>
      <p:grpSp>
        <p:nvGrpSpPr>
          <p:cNvPr name="Group 13" id="13"/>
          <p:cNvGrpSpPr/>
          <p:nvPr/>
        </p:nvGrpSpPr>
        <p:grpSpPr>
          <a:xfrm rot="0">
            <a:off x="7153359" y="3639652"/>
            <a:ext cx="3492260" cy="1212918"/>
            <a:chOff x="0" y="0"/>
            <a:chExt cx="919772" cy="319452"/>
          </a:xfrm>
        </p:grpSpPr>
        <p:sp>
          <p:nvSpPr>
            <p:cNvPr name="Freeform 14" id="14"/>
            <p:cNvSpPr/>
            <p:nvPr/>
          </p:nvSpPr>
          <p:spPr>
            <a:xfrm flipH="false" flipV="false" rot="0">
              <a:off x="0" y="0"/>
              <a:ext cx="919772" cy="319452"/>
            </a:xfrm>
            <a:custGeom>
              <a:avLst/>
              <a:gdLst/>
              <a:ahLst/>
              <a:cxnLst/>
              <a:rect r="r" b="b" t="t" l="l"/>
              <a:pathLst>
                <a:path h="319452" w="919772">
                  <a:moveTo>
                    <a:pt x="130796" y="0"/>
                  </a:moveTo>
                  <a:lnTo>
                    <a:pt x="788976" y="0"/>
                  </a:lnTo>
                  <a:cubicBezTo>
                    <a:pt x="823666" y="0"/>
                    <a:pt x="856934" y="13780"/>
                    <a:pt x="881463" y="38309"/>
                  </a:cubicBezTo>
                  <a:cubicBezTo>
                    <a:pt x="905992" y="62838"/>
                    <a:pt x="919772" y="96107"/>
                    <a:pt x="919772" y="130796"/>
                  </a:cubicBezTo>
                  <a:lnTo>
                    <a:pt x="919772" y="188656"/>
                  </a:lnTo>
                  <a:cubicBezTo>
                    <a:pt x="919772" y="223345"/>
                    <a:pt x="905992" y="256613"/>
                    <a:pt x="881463" y="281142"/>
                  </a:cubicBezTo>
                  <a:cubicBezTo>
                    <a:pt x="856934" y="305671"/>
                    <a:pt x="823666" y="319452"/>
                    <a:pt x="788976" y="319452"/>
                  </a:cubicBezTo>
                  <a:lnTo>
                    <a:pt x="130796" y="319452"/>
                  </a:lnTo>
                  <a:cubicBezTo>
                    <a:pt x="58559" y="319452"/>
                    <a:pt x="0" y="260892"/>
                    <a:pt x="0" y="188656"/>
                  </a:cubicBezTo>
                  <a:lnTo>
                    <a:pt x="0" y="130796"/>
                  </a:lnTo>
                  <a:cubicBezTo>
                    <a:pt x="0" y="96107"/>
                    <a:pt x="13780" y="62838"/>
                    <a:pt x="38309" y="38309"/>
                  </a:cubicBezTo>
                  <a:cubicBezTo>
                    <a:pt x="62838" y="13780"/>
                    <a:pt x="96107" y="0"/>
                    <a:pt x="130796"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5" id="15"/>
            <p:cNvSpPr txBox="true"/>
            <p:nvPr/>
          </p:nvSpPr>
          <p:spPr>
            <a:xfrm>
              <a:off x="0" y="-57150"/>
              <a:ext cx="919772" cy="376602"/>
            </a:xfrm>
            <a:prstGeom prst="rect">
              <a:avLst/>
            </a:prstGeom>
          </p:spPr>
          <p:txBody>
            <a:bodyPr anchor="ctr" rtlCol="false" tIns="50800" lIns="50800" bIns="50800" rIns="50800"/>
            <a:lstStyle/>
            <a:p>
              <a:pPr algn="ctr">
                <a:lnSpc>
                  <a:spcPts val="3844"/>
                </a:lnSpc>
              </a:pPr>
              <a:r>
                <a:rPr lang="en-US" b="true" sz="2688" spc="99">
                  <a:solidFill>
                    <a:srgbClr val="FFFFFF"/>
                  </a:solidFill>
                  <a:latin typeface="Montserrat Bold"/>
                  <a:ea typeface="Montserrat Bold"/>
                  <a:cs typeface="Montserrat Bold"/>
                  <a:sym typeface="Montserrat Bold"/>
                </a:rPr>
                <a:t>Solutions Implémentées :</a:t>
              </a:r>
            </a:p>
          </p:txBody>
        </p:sp>
      </p:grpSp>
      <p:sp>
        <p:nvSpPr>
          <p:cNvPr name="AutoShape 16" id="16"/>
          <p:cNvSpPr/>
          <p:nvPr/>
        </p:nvSpPr>
        <p:spPr>
          <a:xfrm>
            <a:off x="11421906" y="4246111"/>
            <a:ext cx="0" cy="4561361"/>
          </a:xfrm>
          <a:prstGeom prst="line">
            <a:avLst/>
          </a:prstGeom>
          <a:ln cap="rnd" w="47625">
            <a:solidFill>
              <a:srgbClr val="FFFFFF"/>
            </a:solidFill>
            <a:prstDash val="solid"/>
            <a:headEnd type="none" len="sm" w="sm"/>
            <a:tailEnd type="none" len="sm" w="sm"/>
          </a:ln>
        </p:spPr>
      </p:sp>
      <p:sp>
        <p:nvSpPr>
          <p:cNvPr name="Freeform 17" id="17"/>
          <p:cNvSpPr/>
          <p:nvPr/>
        </p:nvSpPr>
        <p:spPr>
          <a:xfrm flipH="false" flipV="false" rot="0">
            <a:off x="845037" y="427878"/>
            <a:ext cx="2659665" cy="3532483"/>
          </a:xfrm>
          <a:custGeom>
            <a:avLst/>
            <a:gdLst/>
            <a:ahLst/>
            <a:cxnLst/>
            <a:rect r="r" b="b" t="t" l="l"/>
            <a:pathLst>
              <a:path h="3532483" w="2659665">
                <a:moveTo>
                  <a:pt x="0" y="0"/>
                </a:moveTo>
                <a:lnTo>
                  <a:pt x="2659665" y="0"/>
                </a:lnTo>
                <a:lnTo>
                  <a:pt x="2659665" y="3532483"/>
                </a:lnTo>
                <a:lnTo>
                  <a:pt x="0" y="3532483"/>
                </a:lnTo>
                <a:lnTo>
                  <a:pt x="0" y="0"/>
                </a:lnTo>
                <a:close/>
              </a:path>
            </a:pathLst>
          </a:custGeom>
          <a:blipFill>
            <a:blip r:embed="rId3"/>
            <a:stretch>
              <a:fillRect l="0" t="0" r="0" b="0"/>
            </a:stretch>
          </a:blipFill>
        </p:spPr>
      </p:sp>
      <p:sp>
        <p:nvSpPr>
          <p:cNvPr name="Freeform 18" id="18"/>
          <p:cNvSpPr/>
          <p:nvPr/>
        </p:nvSpPr>
        <p:spPr>
          <a:xfrm flipH="false" flipV="false" rot="0">
            <a:off x="13461130" y="548549"/>
            <a:ext cx="3991392" cy="3286246"/>
          </a:xfrm>
          <a:custGeom>
            <a:avLst/>
            <a:gdLst/>
            <a:ahLst/>
            <a:cxnLst/>
            <a:rect r="r" b="b" t="t" l="l"/>
            <a:pathLst>
              <a:path h="3286246" w="3991392">
                <a:moveTo>
                  <a:pt x="0" y="0"/>
                </a:moveTo>
                <a:lnTo>
                  <a:pt x="3991392" y="0"/>
                </a:lnTo>
                <a:lnTo>
                  <a:pt x="3991392" y="3286246"/>
                </a:lnTo>
                <a:lnTo>
                  <a:pt x="0" y="3286246"/>
                </a:lnTo>
                <a:lnTo>
                  <a:pt x="0" y="0"/>
                </a:lnTo>
                <a:close/>
              </a:path>
            </a:pathLst>
          </a:custGeom>
          <a:blipFill>
            <a:blip r:embed="rId4"/>
            <a:stretch>
              <a:fillRect l="0" t="0" r="0" b="0"/>
            </a:stretch>
          </a:blipFill>
        </p:spPr>
      </p:sp>
      <p:sp>
        <p:nvSpPr>
          <p:cNvPr name="Freeform 19" id="19"/>
          <p:cNvSpPr/>
          <p:nvPr/>
        </p:nvSpPr>
        <p:spPr>
          <a:xfrm flipH="false" flipV="false" rot="0">
            <a:off x="-48965" y="7022796"/>
            <a:ext cx="2156428" cy="2879007"/>
          </a:xfrm>
          <a:custGeom>
            <a:avLst/>
            <a:gdLst/>
            <a:ahLst/>
            <a:cxnLst/>
            <a:rect r="r" b="b" t="t" l="l"/>
            <a:pathLst>
              <a:path h="2879007" w="2156428">
                <a:moveTo>
                  <a:pt x="0" y="0"/>
                </a:moveTo>
                <a:lnTo>
                  <a:pt x="2156428" y="0"/>
                </a:lnTo>
                <a:lnTo>
                  <a:pt x="2156428" y="2879006"/>
                </a:lnTo>
                <a:lnTo>
                  <a:pt x="0" y="2879006"/>
                </a:lnTo>
                <a:lnTo>
                  <a:pt x="0" y="0"/>
                </a:lnTo>
                <a:close/>
              </a:path>
            </a:pathLst>
          </a:custGeom>
          <a:blipFill>
            <a:blip r:embed="rId4"/>
            <a:stretch>
              <a:fillRect l="-348829" t="0" r="0" b="-176789"/>
            </a:stretch>
          </a:blipFill>
        </p:spPr>
      </p:sp>
      <p:sp>
        <p:nvSpPr>
          <p:cNvPr name="TextBox 20" id="20"/>
          <p:cNvSpPr txBox="true"/>
          <p:nvPr/>
        </p:nvSpPr>
        <p:spPr>
          <a:xfrm rot="0">
            <a:off x="12125302" y="5216631"/>
            <a:ext cx="4123087" cy="3759606"/>
          </a:xfrm>
          <a:prstGeom prst="rect">
            <a:avLst/>
          </a:prstGeom>
        </p:spPr>
        <p:txBody>
          <a:bodyPr anchor="t" rtlCol="false" tIns="0" lIns="0" bIns="0" rIns="0">
            <a:spAutoFit/>
          </a:bodyPr>
          <a:lstStyle/>
          <a:p>
            <a:pPr algn="l" marL="407452" indent="-203726" lvl="1">
              <a:lnSpc>
                <a:spcPts val="2736"/>
              </a:lnSpc>
              <a:buFont typeface="Arial"/>
              <a:buChar char="•"/>
            </a:pPr>
            <a:r>
              <a:rPr lang="en-US" sz="1887">
                <a:solidFill>
                  <a:srgbClr val="FFFFFF"/>
                </a:solidFill>
                <a:latin typeface="Montserrat"/>
                <a:ea typeface="Montserrat"/>
                <a:cs typeface="Montserrat"/>
                <a:sym typeface="Montserrat"/>
              </a:rPr>
              <a:t>Réponses plus précises et alignées avec les questions posées.</a:t>
            </a:r>
          </a:p>
          <a:p>
            <a:pPr algn="l" marL="407452" indent="-203726" lvl="1">
              <a:lnSpc>
                <a:spcPts val="2736"/>
              </a:lnSpc>
              <a:buFont typeface="Arial"/>
              <a:buChar char="•"/>
            </a:pPr>
            <a:r>
              <a:rPr lang="en-US" sz="1887">
                <a:solidFill>
                  <a:srgbClr val="FFFFFF"/>
                </a:solidFill>
                <a:latin typeface="Montserrat"/>
                <a:ea typeface="Montserrat"/>
                <a:cs typeface="Montserrat"/>
                <a:sym typeface="Montserrat"/>
              </a:rPr>
              <a:t>Expérience utilisateur améliorée grâce à des résultats plus pertinents et contextualisés.</a:t>
            </a:r>
          </a:p>
          <a:p>
            <a:pPr algn="l" marL="407452" indent="-203726" lvl="1">
              <a:lnSpc>
                <a:spcPts val="2736"/>
              </a:lnSpc>
              <a:buFont typeface="Arial"/>
              <a:buChar char="•"/>
            </a:pPr>
            <a:r>
              <a:rPr lang="en-US" sz="1887">
                <a:solidFill>
                  <a:srgbClr val="FFFFFF"/>
                </a:solidFill>
                <a:latin typeface="Montserrat"/>
                <a:ea typeface="Montserrat"/>
                <a:cs typeface="Montserrat"/>
                <a:sym typeface="Montserrat"/>
              </a:rPr>
              <a:t>Optimisation des performances avec un temps de réponse réduit.</a:t>
            </a:r>
          </a:p>
          <a:p>
            <a:pPr algn="l">
              <a:lnSpc>
                <a:spcPts val="2736"/>
              </a:lnSpc>
            </a:pPr>
          </a:p>
        </p:txBody>
      </p:sp>
      <p:sp>
        <p:nvSpPr>
          <p:cNvPr name="TextBox 21" id="21"/>
          <p:cNvSpPr txBox="true"/>
          <p:nvPr/>
        </p:nvSpPr>
        <p:spPr>
          <a:xfrm rot="0">
            <a:off x="5443490" y="2371274"/>
            <a:ext cx="7274957" cy="531163"/>
          </a:xfrm>
          <a:prstGeom prst="rect">
            <a:avLst/>
          </a:prstGeom>
        </p:spPr>
        <p:txBody>
          <a:bodyPr anchor="t" rtlCol="false" tIns="0" lIns="0" bIns="0" rIns="0">
            <a:spAutoFit/>
          </a:bodyPr>
          <a:lstStyle/>
          <a:p>
            <a:pPr algn="ctr" marL="0" indent="0" lvl="0">
              <a:lnSpc>
                <a:spcPts val="4323"/>
              </a:lnSpc>
              <a:spcBef>
                <a:spcPct val="0"/>
              </a:spcBef>
            </a:pPr>
            <a:r>
              <a:rPr lang="en-US" b="true" sz="3088">
                <a:solidFill>
                  <a:srgbClr val="FFFFFF"/>
                </a:solidFill>
                <a:latin typeface="Montserrat Classic Bold"/>
                <a:ea typeface="Montserrat Classic Bold"/>
                <a:cs typeface="Montserrat Classic Bold"/>
                <a:sym typeface="Montserrat Classic Bold"/>
              </a:rPr>
              <a:t>Optimisation des Résultats</a:t>
            </a:r>
          </a:p>
        </p:txBody>
      </p:sp>
      <p:sp>
        <p:nvSpPr>
          <p:cNvPr name="TextBox 22" id="22"/>
          <p:cNvSpPr txBox="true"/>
          <p:nvPr/>
        </p:nvSpPr>
        <p:spPr>
          <a:xfrm rot="0">
            <a:off x="2107463" y="5226156"/>
            <a:ext cx="4123087" cy="3543706"/>
          </a:xfrm>
          <a:prstGeom prst="rect">
            <a:avLst/>
          </a:prstGeom>
        </p:spPr>
        <p:txBody>
          <a:bodyPr anchor="t" rtlCol="false" tIns="0" lIns="0" bIns="0" rIns="0">
            <a:spAutoFit/>
          </a:bodyPr>
          <a:lstStyle/>
          <a:p>
            <a:pPr algn="l" marL="385862" indent="-192931" lvl="1">
              <a:lnSpc>
                <a:spcPts val="2591"/>
              </a:lnSpc>
              <a:buFont typeface="Arial"/>
              <a:buChar char="•"/>
            </a:pPr>
            <a:r>
              <a:rPr lang="en-US" sz="1787">
                <a:solidFill>
                  <a:srgbClr val="FFFFFF"/>
                </a:solidFill>
                <a:latin typeface="Montserrat"/>
                <a:ea typeface="Montserrat"/>
                <a:cs typeface="Montserrat"/>
                <a:sym typeface="Montserrat"/>
              </a:rPr>
              <a:t>Améliorer la pertinence des réponses : S’assurer que le chatbot retourne des informations directement liées à la requête de l'utilisateur.</a:t>
            </a:r>
          </a:p>
          <a:p>
            <a:pPr algn="l" marL="385862" indent="-192931" lvl="1">
              <a:lnSpc>
                <a:spcPts val="2591"/>
              </a:lnSpc>
              <a:buFont typeface="Arial"/>
              <a:buChar char="•"/>
            </a:pPr>
            <a:r>
              <a:rPr lang="en-US" sz="1787">
                <a:solidFill>
                  <a:srgbClr val="FFFFFF"/>
                </a:solidFill>
                <a:latin typeface="Montserrat"/>
                <a:ea typeface="Montserrat"/>
                <a:cs typeface="Montserrat"/>
                <a:sym typeface="Montserrat"/>
              </a:rPr>
              <a:t>Optimiser la précision des réponses : Utiliser des techniques de re-ranking et d'indexation pour classer et récupérer les réponses les plus pertinentes.</a:t>
            </a:r>
          </a:p>
        </p:txBody>
      </p:sp>
      <p:sp>
        <p:nvSpPr>
          <p:cNvPr name="TextBox 23" id="23"/>
          <p:cNvSpPr txBox="true"/>
          <p:nvPr/>
        </p:nvSpPr>
        <p:spPr>
          <a:xfrm rot="0">
            <a:off x="6983359" y="5226156"/>
            <a:ext cx="4209418" cy="3973669"/>
          </a:xfrm>
          <a:prstGeom prst="rect">
            <a:avLst/>
          </a:prstGeom>
        </p:spPr>
        <p:txBody>
          <a:bodyPr anchor="t" rtlCol="false" tIns="0" lIns="0" bIns="0" rIns="0">
            <a:spAutoFit/>
          </a:bodyPr>
          <a:lstStyle/>
          <a:p>
            <a:pPr algn="l" marL="349859" indent="-174929" lvl="1">
              <a:lnSpc>
                <a:spcPts val="2349"/>
              </a:lnSpc>
              <a:buFont typeface="Arial"/>
              <a:buChar char="•"/>
            </a:pPr>
            <a:r>
              <a:rPr lang="en-US" sz="1620">
                <a:solidFill>
                  <a:srgbClr val="FFFFFF"/>
                </a:solidFill>
                <a:latin typeface="Montserrat"/>
                <a:ea typeface="Montserrat"/>
                <a:cs typeface="Montserrat"/>
                <a:sym typeface="Montserrat"/>
              </a:rPr>
              <a:t>Optimisation des Résultats :Utilisation de Google Generative AI Embeddings pour évaluer la pertinence des résultats récupérés.</a:t>
            </a:r>
          </a:p>
          <a:p>
            <a:pPr algn="l" marL="349859" indent="-174929" lvl="1">
              <a:lnSpc>
                <a:spcPts val="2349"/>
              </a:lnSpc>
              <a:buAutoNum type="arabicPeriod" startAt="1"/>
            </a:pPr>
            <a:r>
              <a:rPr lang="en-US" sz="1620">
                <a:solidFill>
                  <a:srgbClr val="FFFFFF"/>
                </a:solidFill>
                <a:latin typeface="Montserrat"/>
                <a:ea typeface="Montserrat"/>
                <a:cs typeface="Montserrat"/>
                <a:sym typeface="Montserrat"/>
              </a:rPr>
              <a:t>Les réponses sont classées selon leur pertinence grâce au modèle Llama3-8b-8192 via ChatGroq pour générer les réponses les plus pertinentes.Indexation efficace :</a:t>
            </a:r>
          </a:p>
          <a:p>
            <a:pPr algn="l" marL="349859" indent="-174929" lvl="1">
              <a:lnSpc>
                <a:spcPts val="2349"/>
              </a:lnSpc>
              <a:buFont typeface="Arial"/>
              <a:buChar char="•"/>
            </a:pPr>
            <a:r>
              <a:rPr lang="en-US" sz="1620">
                <a:solidFill>
                  <a:srgbClr val="FFFFFF"/>
                </a:solidFill>
                <a:latin typeface="Montserrat"/>
                <a:ea typeface="Montserrat"/>
                <a:cs typeface="Montserrat"/>
                <a:sym typeface="Montserrat"/>
              </a:rPr>
              <a:t>Indexation des embeddings vectoriels dans une base de données vectorielle FAISS pour une recherche rapide et optimisée.</a:t>
            </a:r>
          </a:p>
          <a:p>
            <a:pPr algn="l">
              <a:lnSpc>
                <a:spcPts val="1461"/>
              </a:lnSpc>
            </a:pPr>
          </a:p>
        </p:txBody>
      </p:sp>
      <p:grpSp>
        <p:nvGrpSpPr>
          <p:cNvPr name="Group 24" id="24"/>
          <p:cNvGrpSpPr/>
          <p:nvPr/>
        </p:nvGrpSpPr>
        <p:grpSpPr>
          <a:xfrm rot="0">
            <a:off x="12521084" y="3816441"/>
            <a:ext cx="3331524" cy="859339"/>
            <a:chOff x="0" y="0"/>
            <a:chExt cx="877438" cy="226328"/>
          </a:xfrm>
        </p:grpSpPr>
        <p:sp>
          <p:nvSpPr>
            <p:cNvPr name="Freeform 25" id="25"/>
            <p:cNvSpPr/>
            <p:nvPr/>
          </p:nvSpPr>
          <p:spPr>
            <a:xfrm flipH="false" flipV="false" rot="0">
              <a:off x="0" y="0"/>
              <a:ext cx="877438" cy="226328"/>
            </a:xfrm>
            <a:custGeom>
              <a:avLst/>
              <a:gdLst/>
              <a:ahLst/>
              <a:cxnLst/>
              <a:rect r="r" b="b" t="t" l="l"/>
              <a:pathLst>
                <a:path h="226328" w="877438">
                  <a:moveTo>
                    <a:pt x="113164" y="0"/>
                  </a:moveTo>
                  <a:lnTo>
                    <a:pt x="764274" y="0"/>
                  </a:lnTo>
                  <a:cubicBezTo>
                    <a:pt x="794287" y="0"/>
                    <a:pt x="823071" y="11923"/>
                    <a:pt x="844293" y="33145"/>
                  </a:cubicBezTo>
                  <a:cubicBezTo>
                    <a:pt x="865516" y="54367"/>
                    <a:pt x="877438" y="83151"/>
                    <a:pt x="877438" y="113164"/>
                  </a:cubicBezTo>
                  <a:lnTo>
                    <a:pt x="877438" y="113164"/>
                  </a:lnTo>
                  <a:cubicBezTo>
                    <a:pt x="877438" y="143177"/>
                    <a:pt x="865516" y="171961"/>
                    <a:pt x="844293" y="193183"/>
                  </a:cubicBezTo>
                  <a:cubicBezTo>
                    <a:pt x="823071" y="214405"/>
                    <a:pt x="794287" y="226328"/>
                    <a:pt x="764274" y="226328"/>
                  </a:cubicBezTo>
                  <a:lnTo>
                    <a:pt x="113164" y="226328"/>
                  </a:lnTo>
                  <a:cubicBezTo>
                    <a:pt x="83151" y="226328"/>
                    <a:pt x="54367" y="214405"/>
                    <a:pt x="33145" y="193183"/>
                  </a:cubicBezTo>
                  <a:cubicBezTo>
                    <a:pt x="11923" y="171961"/>
                    <a:pt x="0" y="143177"/>
                    <a:pt x="0" y="113164"/>
                  </a:cubicBezTo>
                  <a:lnTo>
                    <a:pt x="0" y="113164"/>
                  </a:lnTo>
                  <a:cubicBezTo>
                    <a:pt x="0" y="83151"/>
                    <a:pt x="11923" y="54367"/>
                    <a:pt x="33145" y="33145"/>
                  </a:cubicBezTo>
                  <a:cubicBezTo>
                    <a:pt x="54367" y="11923"/>
                    <a:pt x="83151" y="0"/>
                    <a:pt x="11316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26" id="26"/>
            <p:cNvSpPr txBox="true"/>
            <p:nvPr/>
          </p:nvSpPr>
          <p:spPr>
            <a:xfrm>
              <a:off x="0" y="-57150"/>
              <a:ext cx="877438" cy="283478"/>
            </a:xfrm>
            <a:prstGeom prst="rect">
              <a:avLst/>
            </a:prstGeom>
          </p:spPr>
          <p:txBody>
            <a:bodyPr anchor="ctr" rtlCol="false" tIns="50800" lIns="50800" bIns="50800" rIns="50800"/>
            <a:lstStyle/>
            <a:p>
              <a:pPr algn="ctr">
                <a:lnSpc>
                  <a:spcPts val="3844"/>
                </a:lnSpc>
              </a:pPr>
              <a:r>
                <a:rPr lang="en-US" b="true" sz="2688" spc="99">
                  <a:solidFill>
                    <a:srgbClr val="FFFFFF"/>
                  </a:solidFill>
                  <a:latin typeface="Montserrat Bold"/>
                  <a:ea typeface="Montserrat Bold"/>
                  <a:cs typeface="Montserrat Bold"/>
                  <a:sym typeface="Montserrat Bold"/>
                </a:rPr>
                <a:t>Impact</a:t>
              </a:r>
            </a:p>
          </p:txBody>
        </p:sp>
      </p:gr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DAGZj3ffy6Y</dc:identifier>
  <dcterms:modified xsi:type="dcterms:W3CDTF">2011-08-01T06:04:30Z</dcterms:modified>
  <cp:revision>1</cp:revision>
  <dc:title>Amine_rag_chatbot</dc:title>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17111341</vt:lpwstr>
  </property>
  <property fmtid="{D5CDD505-2E9C-101B-9397-08002B2CF9AE}" name="NXPowerLiteSettings" pid="3">
    <vt:lpwstr>F7000400038000</vt:lpwstr>
  </property>
  <property fmtid="{D5CDD505-2E9C-101B-9397-08002B2CF9AE}" name="NXPowerLiteVersion" pid="4">
    <vt:lpwstr>S10.3.1</vt:lpwstr>
  </property>
</Properties>
</file>